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6.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55" r:id="rId2"/>
    <p:sldMasterId id="2147483868" r:id="rId3"/>
    <p:sldMasterId id="2147483881" r:id="rId4"/>
    <p:sldMasterId id="2147483893" r:id="rId5"/>
    <p:sldMasterId id="2147483907" r:id="rId6"/>
    <p:sldMasterId id="2147483919" r:id="rId7"/>
  </p:sldMasterIdLst>
  <p:notesMasterIdLst>
    <p:notesMasterId r:id="rId184"/>
  </p:notesMasterIdLst>
  <p:sldIdLst>
    <p:sldId id="257" r:id="rId8"/>
    <p:sldId id="258" r:id="rId9"/>
    <p:sldId id="259" r:id="rId10"/>
    <p:sldId id="382" r:id="rId11"/>
    <p:sldId id="383" r:id="rId12"/>
    <p:sldId id="260" r:id="rId13"/>
    <p:sldId id="280" r:id="rId14"/>
    <p:sldId id="384" r:id="rId15"/>
    <p:sldId id="388" r:id="rId16"/>
    <p:sldId id="261" r:id="rId17"/>
    <p:sldId id="262" r:id="rId18"/>
    <p:sldId id="385" r:id="rId19"/>
    <p:sldId id="386" r:id="rId20"/>
    <p:sldId id="387" r:id="rId21"/>
    <p:sldId id="389" r:id="rId22"/>
    <p:sldId id="390" r:id="rId23"/>
    <p:sldId id="391" r:id="rId24"/>
    <p:sldId id="284" r:id="rId25"/>
    <p:sldId id="263" r:id="rId26"/>
    <p:sldId id="264" r:id="rId27"/>
    <p:sldId id="265" r:id="rId28"/>
    <p:sldId id="269" r:id="rId29"/>
    <p:sldId id="271" r:id="rId30"/>
    <p:sldId id="283" r:id="rId31"/>
    <p:sldId id="270" r:id="rId32"/>
    <p:sldId id="272" r:id="rId33"/>
    <p:sldId id="273" r:id="rId34"/>
    <p:sldId id="276" r:id="rId35"/>
    <p:sldId id="277" r:id="rId36"/>
    <p:sldId id="285" r:id="rId37"/>
    <p:sldId id="278" r:id="rId38"/>
    <p:sldId id="286" r:id="rId39"/>
    <p:sldId id="279" r:id="rId40"/>
    <p:sldId id="288" r:id="rId41"/>
    <p:sldId id="392" r:id="rId42"/>
    <p:sldId id="393" r:id="rId43"/>
    <p:sldId id="394" r:id="rId44"/>
    <p:sldId id="395" r:id="rId45"/>
    <p:sldId id="396" r:id="rId46"/>
    <p:sldId id="397" r:id="rId47"/>
    <p:sldId id="398" r:id="rId48"/>
    <p:sldId id="399" r:id="rId49"/>
    <p:sldId id="400" r:id="rId50"/>
    <p:sldId id="401" r:id="rId51"/>
    <p:sldId id="403" r:id="rId52"/>
    <p:sldId id="404" r:id="rId53"/>
    <p:sldId id="405" r:id="rId54"/>
    <p:sldId id="406" r:id="rId55"/>
    <p:sldId id="407" r:id="rId56"/>
    <p:sldId id="408" r:id="rId57"/>
    <p:sldId id="409" r:id="rId58"/>
    <p:sldId id="402" r:id="rId59"/>
    <p:sldId id="410" r:id="rId60"/>
    <p:sldId id="411" r:id="rId61"/>
    <p:sldId id="412" r:id="rId62"/>
    <p:sldId id="413" r:id="rId63"/>
    <p:sldId id="414" r:id="rId64"/>
    <p:sldId id="415" r:id="rId65"/>
    <p:sldId id="416" r:id="rId66"/>
    <p:sldId id="417" r:id="rId67"/>
    <p:sldId id="418" r:id="rId68"/>
    <p:sldId id="419" r:id="rId69"/>
    <p:sldId id="420" r:id="rId70"/>
    <p:sldId id="421" r:id="rId71"/>
    <p:sldId id="422" r:id="rId72"/>
    <p:sldId id="423" r:id="rId73"/>
    <p:sldId id="424" r:id="rId74"/>
    <p:sldId id="425" r:id="rId75"/>
    <p:sldId id="426" r:id="rId76"/>
    <p:sldId id="427" r:id="rId77"/>
    <p:sldId id="428" r:id="rId78"/>
    <p:sldId id="429" r:id="rId79"/>
    <p:sldId id="430" r:id="rId80"/>
    <p:sldId id="431" r:id="rId81"/>
    <p:sldId id="432" r:id="rId82"/>
    <p:sldId id="433" r:id="rId83"/>
    <p:sldId id="434" r:id="rId84"/>
    <p:sldId id="462" r:id="rId85"/>
    <p:sldId id="435" r:id="rId86"/>
    <p:sldId id="436" r:id="rId87"/>
    <p:sldId id="437" r:id="rId88"/>
    <p:sldId id="438" r:id="rId89"/>
    <p:sldId id="439" r:id="rId90"/>
    <p:sldId id="440" r:id="rId91"/>
    <p:sldId id="441" r:id="rId92"/>
    <p:sldId id="442" r:id="rId93"/>
    <p:sldId id="443" r:id="rId94"/>
    <p:sldId id="444" r:id="rId95"/>
    <p:sldId id="445" r:id="rId96"/>
    <p:sldId id="446" r:id="rId97"/>
    <p:sldId id="463" r:id="rId98"/>
    <p:sldId id="447" r:id="rId99"/>
    <p:sldId id="448" r:id="rId100"/>
    <p:sldId id="449" r:id="rId101"/>
    <p:sldId id="464" r:id="rId102"/>
    <p:sldId id="450" r:id="rId103"/>
    <p:sldId id="451" r:id="rId104"/>
    <p:sldId id="455" r:id="rId105"/>
    <p:sldId id="465" r:id="rId106"/>
    <p:sldId id="453" r:id="rId107"/>
    <p:sldId id="454" r:id="rId108"/>
    <p:sldId id="452" r:id="rId109"/>
    <p:sldId id="456" r:id="rId110"/>
    <p:sldId id="457" r:id="rId111"/>
    <p:sldId id="458" r:id="rId112"/>
    <p:sldId id="459" r:id="rId113"/>
    <p:sldId id="460" r:id="rId114"/>
    <p:sldId id="461" r:id="rId115"/>
    <p:sldId id="531" r:id="rId116"/>
    <p:sldId id="466" r:id="rId117"/>
    <p:sldId id="467" r:id="rId118"/>
    <p:sldId id="468" r:id="rId119"/>
    <p:sldId id="469" r:id="rId120"/>
    <p:sldId id="470" r:id="rId121"/>
    <p:sldId id="471" r:id="rId122"/>
    <p:sldId id="472" r:id="rId123"/>
    <p:sldId id="473" r:id="rId124"/>
    <p:sldId id="474" r:id="rId125"/>
    <p:sldId id="476" r:id="rId126"/>
    <p:sldId id="477" r:id="rId127"/>
    <p:sldId id="478" r:id="rId128"/>
    <p:sldId id="532" r:id="rId129"/>
    <p:sldId id="479" r:id="rId130"/>
    <p:sldId id="480" r:id="rId131"/>
    <p:sldId id="482" r:id="rId132"/>
    <p:sldId id="475" r:id="rId133"/>
    <p:sldId id="483" r:id="rId134"/>
    <p:sldId id="481" r:id="rId135"/>
    <p:sldId id="526" r:id="rId136"/>
    <p:sldId id="484" r:id="rId137"/>
    <p:sldId id="485" r:id="rId138"/>
    <p:sldId id="486" r:id="rId139"/>
    <p:sldId id="527" r:id="rId140"/>
    <p:sldId id="487" r:id="rId141"/>
    <p:sldId id="488" r:id="rId142"/>
    <p:sldId id="489" r:id="rId143"/>
    <p:sldId id="528" r:id="rId144"/>
    <p:sldId id="490" r:id="rId145"/>
    <p:sldId id="491" r:id="rId146"/>
    <p:sldId id="492" r:id="rId147"/>
    <p:sldId id="493" r:id="rId148"/>
    <p:sldId id="494" r:id="rId149"/>
    <p:sldId id="495" r:id="rId150"/>
    <p:sldId id="496" r:id="rId151"/>
    <p:sldId id="497" r:id="rId152"/>
    <p:sldId id="498" r:id="rId153"/>
    <p:sldId id="533" r:id="rId154"/>
    <p:sldId id="499" r:id="rId155"/>
    <p:sldId id="500" r:id="rId156"/>
    <p:sldId id="501" r:id="rId157"/>
    <p:sldId id="502" r:id="rId158"/>
    <p:sldId id="503" r:id="rId159"/>
    <p:sldId id="504" r:id="rId160"/>
    <p:sldId id="505" r:id="rId161"/>
    <p:sldId id="506" r:id="rId162"/>
    <p:sldId id="507" r:id="rId163"/>
    <p:sldId id="529" r:id="rId164"/>
    <p:sldId id="508" r:id="rId165"/>
    <p:sldId id="509" r:id="rId166"/>
    <p:sldId id="510" r:id="rId167"/>
    <p:sldId id="511" r:id="rId168"/>
    <p:sldId id="512" r:id="rId169"/>
    <p:sldId id="513" r:id="rId170"/>
    <p:sldId id="530" r:id="rId171"/>
    <p:sldId id="514" r:id="rId172"/>
    <p:sldId id="515" r:id="rId173"/>
    <p:sldId id="516" r:id="rId174"/>
    <p:sldId id="517" r:id="rId175"/>
    <p:sldId id="518" r:id="rId176"/>
    <p:sldId id="519" r:id="rId177"/>
    <p:sldId id="520" r:id="rId178"/>
    <p:sldId id="521" r:id="rId179"/>
    <p:sldId id="522" r:id="rId180"/>
    <p:sldId id="523" r:id="rId181"/>
    <p:sldId id="524" r:id="rId182"/>
    <p:sldId id="525" r:id="rId1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86EE9"/>
    <a:srgbClr val="FFF9C6"/>
    <a:srgbClr val="FFFF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744" autoAdjust="0"/>
  </p:normalViewPr>
  <p:slideViewPr>
    <p:cSldViewPr>
      <p:cViewPr varScale="1">
        <p:scale>
          <a:sx n="71" d="100"/>
          <a:sy n="71" d="100"/>
        </p:scale>
        <p:origin x="-1624" y="-104"/>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42" Type="http://schemas.openxmlformats.org/officeDocument/2006/relationships/slide" Target="slides/slide135.xml"/><Relationship Id="rId143" Type="http://schemas.openxmlformats.org/officeDocument/2006/relationships/slide" Target="slides/slide136.xml"/><Relationship Id="rId144" Type="http://schemas.openxmlformats.org/officeDocument/2006/relationships/slide" Target="slides/slide137.xml"/><Relationship Id="rId145" Type="http://schemas.openxmlformats.org/officeDocument/2006/relationships/slide" Target="slides/slide138.xml"/><Relationship Id="rId146" Type="http://schemas.openxmlformats.org/officeDocument/2006/relationships/slide" Target="slides/slide139.xml"/><Relationship Id="rId147" Type="http://schemas.openxmlformats.org/officeDocument/2006/relationships/slide" Target="slides/slide140.xml"/><Relationship Id="rId148" Type="http://schemas.openxmlformats.org/officeDocument/2006/relationships/slide" Target="slides/slide141.xml"/><Relationship Id="rId149" Type="http://schemas.openxmlformats.org/officeDocument/2006/relationships/slide" Target="slides/slide142.xml"/><Relationship Id="rId180" Type="http://schemas.openxmlformats.org/officeDocument/2006/relationships/slide" Target="slides/slide173.xml"/><Relationship Id="rId181" Type="http://schemas.openxmlformats.org/officeDocument/2006/relationships/slide" Target="slides/slide174.xml"/><Relationship Id="rId182" Type="http://schemas.openxmlformats.org/officeDocument/2006/relationships/slide" Target="slides/slide175.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183" Type="http://schemas.openxmlformats.org/officeDocument/2006/relationships/slide" Target="slides/slide176.xml"/><Relationship Id="rId184" Type="http://schemas.openxmlformats.org/officeDocument/2006/relationships/notesMaster" Target="notesMasters/notesMaster1.xml"/><Relationship Id="rId185" Type="http://schemas.openxmlformats.org/officeDocument/2006/relationships/printerSettings" Target="printerSettings/printerSettings1.bin"/><Relationship Id="rId186" Type="http://schemas.openxmlformats.org/officeDocument/2006/relationships/presProps" Target="presProps.xml"/><Relationship Id="rId187" Type="http://schemas.openxmlformats.org/officeDocument/2006/relationships/viewProps" Target="viewProps.xml"/><Relationship Id="rId188" Type="http://schemas.openxmlformats.org/officeDocument/2006/relationships/theme" Target="theme/theme1.xml"/><Relationship Id="rId189" Type="http://schemas.openxmlformats.org/officeDocument/2006/relationships/tableStyles" Target="tableStyles.xml"/><Relationship Id="rId80" Type="http://schemas.openxmlformats.org/officeDocument/2006/relationships/slide" Target="slides/slide73.xml"/><Relationship Id="rId81" Type="http://schemas.openxmlformats.org/officeDocument/2006/relationships/slide" Target="slides/slide74.xml"/><Relationship Id="rId82" Type="http://schemas.openxmlformats.org/officeDocument/2006/relationships/slide" Target="slides/slide75.xml"/><Relationship Id="rId83" Type="http://schemas.openxmlformats.org/officeDocument/2006/relationships/slide" Target="slides/slide76.xml"/><Relationship Id="rId84" Type="http://schemas.openxmlformats.org/officeDocument/2006/relationships/slide" Target="slides/slide77.xml"/><Relationship Id="rId85" Type="http://schemas.openxmlformats.org/officeDocument/2006/relationships/slide" Target="slides/slide78.xml"/><Relationship Id="rId86" Type="http://schemas.openxmlformats.org/officeDocument/2006/relationships/slide" Target="slides/slide79.xml"/><Relationship Id="rId87" Type="http://schemas.openxmlformats.org/officeDocument/2006/relationships/slide" Target="slides/slide80.xml"/><Relationship Id="rId88" Type="http://schemas.openxmlformats.org/officeDocument/2006/relationships/slide" Target="slides/slide81.xml"/><Relationship Id="rId89" Type="http://schemas.openxmlformats.org/officeDocument/2006/relationships/slide" Target="slides/slide82.xml"/><Relationship Id="rId110" Type="http://schemas.openxmlformats.org/officeDocument/2006/relationships/slide" Target="slides/slide103.xml"/><Relationship Id="rId111" Type="http://schemas.openxmlformats.org/officeDocument/2006/relationships/slide" Target="slides/slide104.xml"/><Relationship Id="rId112" Type="http://schemas.openxmlformats.org/officeDocument/2006/relationships/slide" Target="slides/slide105.xml"/><Relationship Id="rId113" Type="http://schemas.openxmlformats.org/officeDocument/2006/relationships/slide" Target="slides/slide106.xml"/><Relationship Id="rId114" Type="http://schemas.openxmlformats.org/officeDocument/2006/relationships/slide" Target="slides/slide107.xml"/><Relationship Id="rId115" Type="http://schemas.openxmlformats.org/officeDocument/2006/relationships/slide" Target="slides/slide108.xml"/><Relationship Id="rId116" Type="http://schemas.openxmlformats.org/officeDocument/2006/relationships/slide" Target="slides/slide109.xml"/><Relationship Id="rId117" Type="http://schemas.openxmlformats.org/officeDocument/2006/relationships/slide" Target="slides/slide110.xml"/><Relationship Id="rId118" Type="http://schemas.openxmlformats.org/officeDocument/2006/relationships/slide" Target="slides/slide111.xml"/><Relationship Id="rId119" Type="http://schemas.openxmlformats.org/officeDocument/2006/relationships/slide" Target="slides/slide112.xml"/><Relationship Id="rId150" Type="http://schemas.openxmlformats.org/officeDocument/2006/relationships/slide" Target="slides/slide143.xml"/><Relationship Id="rId151" Type="http://schemas.openxmlformats.org/officeDocument/2006/relationships/slide" Target="slides/slide144.xml"/><Relationship Id="rId152" Type="http://schemas.openxmlformats.org/officeDocument/2006/relationships/slide" Target="slides/slide145.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153" Type="http://schemas.openxmlformats.org/officeDocument/2006/relationships/slide" Target="slides/slide146.xml"/><Relationship Id="rId154" Type="http://schemas.openxmlformats.org/officeDocument/2006/relationships/slide" Target="slides/slide147.xml"/><Relationship Id="rId155" Type="http://schemas.openxmlformats.org/officeDocument/2006/relationships/slide" Target="slides/slide148.xml"/><Relationship Id="rId156" Type="http://schemas.openxmlformats.org/officeDocument/2006/relationships/slide" Target="slides/slide149.xml"/><Relationship Id="rId157" Type="http://schemas.openxmlformats.org/officeDocument/2006/relationships/slide" Target="slides/slide150.xml"/><Relationship Id="rId158" Type="http://schemas.openxmlformats.org/officeDocument/2006/relationships/slide" Target="slides/slide151.xml"/><Relationship Id="rId159" Type="http://schemas.openxmlformats.org/officeDocument/2006/relationships/slide" Target="slides/slide15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90" Type="http://schemas.openxmlformats.org/officeDocument/2006/relationships/slide" Target="slides/slide83.xml"/><Relationship Id="rId91" Type="http://schemas.openxmlformats.org/officeDocument/2006/relationships/slide" Target="slides/slide84.xml"/><Relationship Id="rId92" Type="http://schemas.openxmlformats.org/officeDocument/2006/relationships/slide" Target="slides/slide85.xml"/><Relationship Id="rId93" Type="http://schemas.openxmlformats.org/officeDocument/2006/relationships/slide" Target="slides/slide86.xml"/><Relationship Id="rId94" Type="http://schemas.openxmlformats.org/officeDocument/2006/relationships/slide" Target="slides/slide87.xml"/><Relationship Id="rId95" Type="http://schemas.openxmlformats.org/officeDocument/2006/relationships/slide" Target="slides/slide88.xml"/><Relationship Id="rId96" Type="http://schemas.openxmlformats.org/officeDocument/2006/relationships/slide" Target="slides/slide89.xml"/><Relationship Id="rId97" Type="http://schemas.openxmlformats.org/officeDocument/2006/relationships/slide" Target="slides/slide90.xml"/><Relationship Id="rId98" Type="http://schemas.openxmlformats.org/officeDocument/2006/relationships/slide" Target="slides/slide91.xml"/><Relationship Id="rId99" Type="http://schemas.openxmlformats.org/officeDocument/2006/relationships/slide" Target="slides/slide92.xml"/><Relationship Id="rId120" Type="http://schemas.openxmlformats.org/officeDocument/2006/relationships/slide" Target="slides/slide113.xml"/><Relationship Id="rId121" Type="http://schemas.openxmlformats.org/officeDocument/2006/relationships/slide" Target="slides/slide114.xml"/><Relationship Id="rId122" Type="http://schemas.openxmlformats.org/officeDocument/2006/relationships/slide" Target="slides/slide115.xml"/><Relationship Id="rId123" Type="http://schemas.openxmlformats.org/officeDocument/2006/relationships/slide" Target="slides/slide116.xml"/><Relationship Id="rId124" Type="http://schemas.openxmlformats.org/officeDocument/2006/relationships/slide" Target="slides/slide117.xml"/><Relationship Id="rId125" Type="http://schemas.openxmlformats.org/officeDocument/2006/relationships/slide" Target="slides/slide118.xml"/><Relationship Id="rId126" Type="http://schemas.openxmlformats.org/officeDocument/2006/relationships/slide" Target="slides/slide119.xml"/><Relationship Id="rId127" Type="http://schemas.openxmlformats.org/officeDocument/2006/relationships/slide" Target="slides/slide120.xml"/><Relationship Id="rId128" Type="http://schemas.openxmlformats.org/officeDocument/2006/relationships/slide" Target="slides/slide121.xml"/><Relationship Id="rId129" Type="http://schemas.openxmlformats.org/officeDocument/2006/relationships/slide" Target="slides/slide122.xml"/><Relationship Id="rId160" Type="http://schemas.openxmlformats.org/officeDocument/2006/relationships/slide" Target="slides/slide153.xml"/><Relationship Id="rId161" Type="http://schemas.openxmlformats.org/officeDocument/2006/relationships/slide" Target="slides/slide154.xml"/><Relationship Id="rId162" Type="http://schemas.openxmlformats.org/officeDocument/2006/relationships/slide" Target="slides/slide155.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163" Type="http://schemas.openxmlformats.org/officeDocument/2006/relationships/slide" Target="slides/slide156.xml"/><Relationship Id="rId164" Type="http://schemas.openxmlformats.org/officeDocument/2006/relationships/slide" Target="slides/slide157.xml"/><Relationship Id="rId165" Type="http://schemas.openxmlformats.org/officeDocument/2006/relationships/slide" Target="slides/slide158.xml"/><Relationship Id="rId166" Type="http://schemas.openxmlformats.org/officeDocument/2006/relationships/slide" Target="slides/slide159.xml"/><Relationship Id="rId167" Type="http://schemas.openxmlformats.org/officeDocument/2006/relationships/slide" Target="slides/slide160.xml"/><Relationship Id="rId168" Type="http://schemas.openxmlformats.org/officeDocument/2006/relationships/slide" Target="slides/slide161.xml"/><Relationship Id="rId169" Type="http://schemas.openxmlformats.org/officeDocument/2006/relationships/slide" Target="slides/slide16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slide" Target="slides/slide56.xml"/><Relationship Id="rId64" Type="http://schemas.openxmlformats.org/officeDocument/2006/relationships/slide" Target="slides/slide57.xml"/><Relationship Id="rId65" Type="http://schemas.openxmlformats.org/officeDocument/2006/relationships/slide" Target="slides/slide58.xml"/><Relationship Id="rId66" Type="http://schemas.openxmlformats.org/officeDocument/2006/relationships/slide" Target="slides/slide59.xml"/><Relationship Id="rId67" Type="http://schemas.openxmlformats.org/officeDocument/2006/relationships/slide" Target="slides/slide60.xml"/><Relationship Id="rId68" Type="http://schemas.openxmlformats.org/officeDocument/2006/relationships/slide" Target="slides/slide61.xml"/><Relationship Id="rId69" Type="http://schemas.openxmlformats.org/officeDocument/2006/relationships/slide" Target="slides/slide62.xml"/><Relationship Id="rId130" Type="http://schemas.openxmlformats.org/officeDocument/2006/relationships/slide" Target="slides/slide123.xml"/><Relationship Id="rId131" Type="http://schemas.openxmlformats.org/officeDocument/2006/relationships/slide" Target="slides/slide124.xml"/><Relationship Id="rId132" Type="http://schemas.openxmlformats.org/officeDocument/2006/relationships/slide" Target="slides/slide125.xml"/><Relationship Id="rId133" Type="http://schemas.openxmlformats.org/officeDocument/2006/relationships/slide" Target="slides/slide126.xml"/><Relationship Id="rId134" Type="http://schemas.openxmlformats.org/officeDocument/2006/relationships/slide" Target="slides/slide127.xml"/><Relationship Id="rId135" Type="http://schemas.openxmlformats.org/officeDocument/2006/relationships/slide" Target="slides/slide128.xml"/><Relationship Id="rId136" Type="http://schemas.openxmlformats.org/officeDocument/2006/relationships/slide" Target="slides/slide129.xml"/><Relationship Id="rId137" Type="http://schemas.openxmlformats.org/officeDocument/2006/relationships/slide" Target="slides/slide130.xml"/><Relationship Id="rId138" Type="http://schemas.openxmlformats.org/officeDocument/2006/relationships/slide" Target="slides/slide131.xml"/><Relationship Id="rId139" Type="http://schemas.openxmlformats.org/officeDocument/2006/relationships/slide" Target="slides/slide132.xml"/><Relationship Id="rId170" Type="http://schemas.openxmlformats.org/officeDocument/2006/relationships/slide" Target="slides/slide163.xml"/><Relationship Id="rId171" Type="http://schemas.openxmlformats.org/officeDocument/2006/relationships/slide" Target="slides/slide164.xml"/><Relationship Id="rId172" Type="http://schemas.openxmlformats.org/officeDocument/2006/relationships/slide" Target="slides/slide165.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173" Type="http://schemas.openxmlformats.org/officeDocument/2006/relationships/slide" Target="slides/slide166.xml"/><Relationship Id="rId174" Type="http://schemas.openxmlformats.org/officeDocument/2006/relationships/slide" Target="slides/slide167.xml"/><Relationship Id="rId175" Type="http://schemas.openxmlformats.org/officeDocument/2006/relationships/slide" Target="slides/slide168.xml"/><Relationship Id="rId176" Type="http://schemas.openxmlformats.org/officeDocument/2006/relationships/slide" Target="slides/slide169.xml"/><Relationship Id="rId177" Type="http://schemas.openxmlformats.org/officeDocument/2006/relationships/slide" Target="slides/slide170.xml"/><Relationship Id="rId178" Type="http://schemas.openxmlformats.org/officeDocument/2006/relationships/slide" Target="slides/slide171.xml"/><Relationship Id="rId179" Type="http://schemas.openxmlformats.org/officeDocument/2006/relationships/slide" Target="slides/slide172.xml"/><Relationship Id="rId70" Type="http://schemas.openxmlformats.org/officeDocument/2006/relationships/slide" Target="slides/slide63.xml"/><Relationship Id="rId71" Type="http://schemas.openxmlformats.org/officeDocument/2006/relationships/slide" Target="slides/slide64.xml"/><Relationship Id="rId72" Type="http://schemas.openxmlformats.org/officeDocument/2006/relationships/slide" Target="slides/slide65.xml"/><Relationship Id="rId73" Type="http://schemas.openxmlformats.org/officeDocument/2006/relationships/slide" Target="slides/slide66.xml"/><Relationship Id="rId74" Type="http://schemas.openxmlformats.org/officeDocument/2006/relationships/slide" Target="slides/slide67.xml"/><Relationship Id="rId75" Type="http://schemas.openxmlformats.org/officeDocument/2006/relationships/slide" Target="slides/slide68.xml"/><Relationship Id="rId76" Type="http://schemas.openxmlformats.org/officeDocument/2006/relationships/slide" Target="slides/slide69.xml"/><Relationship Id="rId77" Type="http://schemas.openxmlformats.org/officeDocument/2006/relationships/slide" Target="slides/slide70.xml"/><Relationship Id="rId78" Type="http://schemas.openxmlformats.org/officeDocument/2006/relationships/slide" Target="slides/slide71.xml"/><Relationship Id="rId79" Type="http://schemas.openxmlformats.org/officeDocument/2006/relationships/slide" Target="slides/slide72.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100" Type="http://schemas.openxmlformats.org/officeDocument/2006/relationships/slide" Target="slides/slide93.xml"/><Relationship Id="rId101" Type="http://schemas.openxmlformats.org/officeDocument/2006/relationships/slide" Target="slides/slide94.xml"/><Relationship Id="rId102" Type="http://schemas.openxmlformats.org/officeDocument/2006/relationships/slide" Target="slides/slide95.xml"/><Relationship Id="rId103" Type="http://schemas.openxmlformats.org/officeDocument/2006/relationships/slide" Target="slides/slide96.xml"/><Relationship Id="rId104" Type="http://schemas.openxmlformats.org/officeDocument/2006/relationships/slide" Target="slides/slide97.xml"/><Relationship Id="rId105" Type="http://schemas.openxmlformats.org/officeDocument/2006/relationships/slide" Target="slides/slide98.xml"/><Relationship Id="rId106" Type="http://schemas.openxmlformats.org/officeDocument/2006/relationships/slide" Target="slides/slide99.xml"/><Relationship Id="rId107" Type="http://schemas.openxmlformats.org/officeDocument/2006/relationships/slide" Target="slides/slide100.xml"/><Relationship Id="rId108" Type="http://schemas.openxmlformats.org/officeDocument/2006/relationships/slide" Target="slides/slide101.xml"/><Relationship Id="rId109" Type="http://schemas.openxmlformats.org/officeDocument/2006/relationships/slide" Target="slides/slide102.xml"/><Relationship Id="rId5" Type="http://schemas.openxmlformats.org/officeDocument/2006/relationships/slideMaster" Target="slideMasters/slideMaster5.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 Target="slides/slide1.xml"/><Relationship Id="rId9" Type="http://schemas.openxmlformats.org/officeDocument/2006/relationships/slide" Target="slides/slide2.xml"/><Relationship Id="rId140" Type="http://schemas.openxmlformats.org/officeDocument/2006/relationships/slide" Target="slides/slide133.xml"/><Relationship Id="rId141" Type="http://schemas.openxmlformats.org/officeDocument/2006/relationships/slide" Target="slides/slide1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1FDB06-F12F-41F3-901B-817FB522DD23}" type="datetimeFigureOut">
              <a:rPr lang="en-US" smtClean="0"/>
              <a:pPr/>
              <a:t>2/19/21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63779E2-2855-4F0F-B12D-81BABC62DCD8}" type="slidenum">
              <a:rPr lang="en-US" smtClean="0"/>
              <a:pPr/>
              <a:t>‹#›</a:t>
            </a:fld>
            <a:endParaRPr lang="en-US"/>
          </a:p>
        </p:txBody>
      </p:sp>
    </p:spTree>
    <p:extLst>
      <p:ext uri="{BB962C8B-B14F-4D97-AF65-F5344CB8AC3E}">
        <p14:creationId xmlns:p14="http://schemas.microsoft.com/office/powerpoint/2010/main" val="1673487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63779E2-2855-4F0F-B12D-81BABC62DCD8}" type="slidenum">
              <a:rPr lang="en-US" smtClean="0"/>
              <a:pPr/>
              <a:t>2</a:t>
            </a:fld>
            <a:endParaRPr lang="en-US"/>
          </a:p>
        </p:txBody>
      </p:sp>
    </p:spTree>
    <p:extLst>
      <p:ext uri="{BB962C8B-B14F-4D97-AF65-F5344CB8AC3E}">
        <p14:creationId xmlns:p14="http://schemas.microsoft.com/office/powerpoint/2010/main" val="1006467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4239315-1DAA-4077-A055-1ABC17866EA5}" type="datetimeFigureOut">
              <a:rPr lang="en-US" smtClean="0"/>
              <a:pPr/>
              <a:t>2/19/21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3643510312"/>
      </p:ext>
    </p:extLst>
  </p:cSld>
  <p:clrMapOvr>
    <a:masterClrMapping/>
  </p:clrMapOvr>
  <p:transition xmlns:p14="http://schemas.microsoft.com/office/powerpoint/2010/mai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239315-1DAA-4077-A055-1ABC17866EA5}" type="datetimeFigureOut">
              <a:rPr lang="en-US" smtClean="0"/>
              <a:pPr/>
              <a:t>2/19/21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1482261749"/>
      </p:ext>
    </p:extLst>
  </p:cSld>
  <p:clrMapOvr>
    <a:masterClrMapping/>
  </p:clrMapOvr>
  <p:transition xmlns:p14="http://schemas.microsoft.com/office/powerpoint/2010/mai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4239315-1DAA-4077-A055-1ABC17866EA5}" type="datetimeFigureOut">
              <a:rPr lang="en-US" smtClean="0"/>
              <a:pPr/>
              <a:t>2/19/21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1554817244"/>
      </p:ext>
    </p:extLst>
  </p:cSld>
  <p:clrMapOvr>
    <a:masterClrMapping/>
  </p:clrMapOvr>
  <p:transition xmlns:p14="http://schemas.microsoft.com/office/powerpoint/2010/mai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4239315-1DAA-4077-A055-1ABC17866EA5}" type="datetimeFigureOut">
              <a:rPr lang="en-US" smtClean="0"/>
              <a:pPr/>
              <a:t>2/19/21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670149428"/>
      </p:ext>
    </p:extLst>
  </p:cSld>
  <p:clrMapOvr>
    <a:masterClrMapping/>
  </p:clrMapOvr>
  <p:transition xmlns:p14="http://schemas.microsoft.com/office/powerpoint/2010/mai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4239315-1DAA-4077-A055-1ABC17866EA5}" type="datetimeFigureOut">
              <a:rPr lang="en-US" smtClean="0"/>
              <a:pPr/>
              <a:t>2/19/21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36550234"/>
      </p:ext>
    </p:extLst>
  </p:cSld>
  <p:clrMapOvr>
    <a:masterClrMapping/>
  </p:clrMapOvr>
  <p:transition xmlns:p14="http://schemas.microsoft.com/office/powerpoint/2010/mai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4239315-1DAA-4077-A055-1ABC17866EA5}" type="datetimeFigureOut">
              <a:rPr lang="en-US" smtClean="0"/>
              <a:pPr/>
              <a:t>2/19/21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3193206777"/>
      </p:ext>
    </p:extLst>
  </p:cSld>
  <p:clrMapOvr>
    <a:masterClrMapping/>
  </p:clrMapOvr>
  <p:transition xmlns:p14="http://schemas.microsoft.com/office/powerpoint/2010/mai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239315-1DAA-4077-A055-1ABC17866EA5}" type="datetimeFigureOut">
              <a:rPr lang="en-US" smtClean="0"/>
              <a:pPr/>
              <a:t>2/19/21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3364655087"/>
      </p:ext>
    </p:extLst>
  </p:cSld>
  <p:clrMapOvr>
    <a:masterClrMapping/>
  </p:clrMapOvr>
  <p:transition xmlns:p14="http://schemas.microsoft.com/office/powerpoint/2010/mai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239315-1DAA-4077-A055-1ABC17866EA5}" type="datetimeFigureOut">
              <a:rPr lang="en-US" smtClean="0"/>
              <a:pPr/>
              <a:t>2/19/21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4194075466"/>
      </p:ext>
    </p:extLst>
  </p:cSld>
  <p:clrMapOvr>
    <a:masterClrMapping/>
  </p:clrMapOvr>
  <p:transition xmlns:p14="http://schemas.microsoft.com/office/powerpoint/2010/mai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239315-1DAA-4077-A055-1ABC17866EA5}" type="datetimeFigureOut">
              <a:rPr lang="en-US" smtClean="0"/>
              <a:pPr/>
              <a:t>2/19/21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4064635013"/>
      </p:ext>
    </p:extLst>
  </p:cSld>
  <p:clrMapOvr>
    <a:masterClrMapping/>
  </p:clrMapOvr>
  <p:transition xmlns:p14="http://schemas.microsoft.com/office/powerpoint/2010/mai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239315-1DAA-4077-A055-1ABC17866EA5}" type="datetimeFigureOut">
              <a:rPr lang="en-US" smtClean="0"/>
              <a:pPr/>
              <a:t>2/19/21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3587826447"/>
      </p:ext>
    </p:extLst>
  </p:cSld>
  <p:clrMapOvr>
    <a:masterClrMapping/>
  </p:clrMapOvr>
  <p:transition xmlns:p14="http://schemas.microsoft.com/office/powerpoint/2010/mai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239315-1DAA-4077-A055-1ABC17866EA5}" type="datetimeFigureOut">
              <a:rPr lang="en-US" smtClean="0"/>
              <a:pPr/>
              <a:t>2/19/21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8BA989-AD3B-416E-A7A2-0B505A5D2A29}" type="slidenum">
              <a:rPr lang="en-US" smtClean="0"/>
              <a:pPr/>
              <a:t>‹#›</a:t>
            </a:fld>
            <a:endParaRPr lang="en-US"/>
          </a:p>
        </p:txBody>
      </p:sp>
    </p:spTree>
    <p:extLst>
      <p:ext uri="{BB962C8B-B14F-4D97-AF65-F5344CB8AC3E}">
        <p14:creationId xmlns:p14="http://schemas.microsoft.com/office/powerpoint/2010/main" val="1974065320"/>
      </p:ext>
    </p:extLst>
  </p:cSld>
  <p:clrMapOvr>
    <a:masterClrMapping/>
  </p:clrMapOvr>
  <p:transition xmlns:p14="http://schemas.microsoft.com/office/powerpoint/2010/mai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887361354"/>
      </p:ext>
    </p:extLst>
  </p:cSld>
  <p:clrMapOvr>
    <a:masterClrMapping/>
  </p:clrMapOvr>
  <p:transition xmlns:p14="http://schemas.microsoft.com/office/powerpoint/2010/mai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93396191"/>
      </p:ext>
    </p:extLst>
  </p:cSld>
  <p:clrMapOvr>
    <a:masterClrMapping/>
  </p:clrMapOvr>
  <p:transition xmlns:p14="http://schemas.microsoft.com/office/powerpoint/2010/mai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510969629"/>
      </p:ext>
    </p:extLst>
  </p:cSld>
  <p:clrMapOvr>
    <a:masterClrMapping/>
  </p:clrMapOvr>
  <p:transition xmlns:p14="http://schemas.microsoft.com/office/powerpoint/2010/mai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5334000"/>
            <a:ext cx="4038600" cy="792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5334000"/>
            <a:ext cx="4038600" cy="792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48476348"/>
      </p:ext>
    </p:extLst>
  </p:cSld>
  <p:clrMapOvr>
    <a:masterClrMapping/>
  </p:clrMapOvr>
  <p:transition xmlns:p14="http://schemas.microsoft.com/office/powerpoint/2010/mai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04389408"/>
      </p:ext>
    </p:extLst>
  </p:cSld>
  <p:clrMapOvr>
    <a:masterClrMapping/>
  </p:clrMapOvr>
  <p:transition xmlns:p14="http://schemas.microsoft.com/office/powerpoint/2010/mai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400339010"/>
      </p:ext>
    </p:extLst>
  </p:cSld>
  <p:clrMapOvr>
    <a:masterClrMapping/>
  </p:clrMapOvr>
  <p:transition xmlns:p14="http://schemas.microsoft.com/office/powerpoint/2010/mai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6185671"/>
      </p:ext>
    </p:extLst>
  </p:cSld>
  <p:clrMapOvr>
    <a:masterClrMapping/>
  </p:clrMapOvr>
  <p:transition xmlns:p14="http://schemas.microsoft.com/office/powerpoint/2010/mai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04866272"/>
      </p:ext>
    </p:extLst>
  </p:cSld>
  <p:clrMapOvr>
    <a:masterClrMapping/>
  </p:clrMapOvr>
  <p:transition xmlns:p14="http://schemas.microsoft.com/office/powerpoint/2010/mai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52769425"/>
      </p:ext>
    </p:extLst>
  </p:cSld>
  <p:clrMapOvr>
    <a:masterClrMapping/>
  </p:clrMapOvr>
  <p:transition xmlns:p14="http://schemas.microsoft.com/office/powerpoint/2010/mai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91591732"/>
      </p:ext>
    </p:extLst>
  </p:cSld>
  <p:clrMapOvr>
    <a:masterClrMapping/>
  </p:clrMapOvr>
  <p:transition xmlns:p14="http://schemas.microsoft.com/office/powerpoint/2010/mai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352800"/>
            <a:ext cx="2057400" cy="2773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352800"/>
            <a:ext cx="6019800" cy="2773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49277388"/>
      </p:ext>
    </p:extLst>
  </p:cSld>
  <p:clrMapOvr>
    <a:masterClrMapping/>
  </p:clrMapOvr>
  <p:transition xmlns:p14="http://schemas.microsoft.com/office/powerpoint/2010/mai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3352800"/>
            <a:ext cx="8229600" cy="2773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56165356"/>
      </p:ext>
    </p:extLst>
  </p:cSld>
  <p:clrMapOvr>
    <a:masterClrMapping/>
  </p:clrMapOvr>
  <p:transition xmlns:p14="http://schemas.microsoft.com/office/powerpoint/2010/mai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AD67F206-B737-4EF4-BB66-2CB6C3745329}" type="slidenum">
              <a:rPr lang="en-US"/>
              <a:pPr>
                <a:defRPr/>
              </a:pPr>
              <a:t>‹#›</a:t>
            </a:fld>
            <a:endParaRPr lang="en-US"/>
          </a:p>
        </p:txBody>
      </p:sp>
    </p:spTree>
    <p:extLst>
      <p:ext uri="{BB962C8B-B14F-4D97-AF65-F5344CB8AC3E}">
        <p14:creationId xmlns:p14="http://schemas.microsoft.com/office/powerpoint/2010/main" val="2852156315"/>
      </p:ext>
    </p:extLst>
  </p:cSld>
  <p:clrMapOvr>
    <a:masterClrMapping/>
  </p:clrMapOvr>
  <p:transition xmlns:p14="http://schemas.microsoft.com/office/powerpoint/2010/mai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8D51FC7D-ABBB-4619-A2E3-B039E2B1D897}" type="slidenum">
              <a:rPr lang="en-US"/>
              <a:pPr>
                <a:defRPr/>
              </a:pPr>
              <a:t>‹#›</a:t>
            </a:fld>
            <a:endParaRPr lang="en-US"/>
          </a:p>
        </p:txBody>
      </p:sp>
    </p:spTree>
    <p:extLst>
      <p:ext uri="{BB962C8B-B14F-4D97-AF65-F5344CB8AC3E}">
        <p14:creationId xmlns:p14="http://schemas.microsoft.com/office/powerpoint/2010/main" val="3945920371"/>
      </p:ext>
    </p:extLst>
  </p:cSld>
  <p:clrMapOvr>
    <a:masterClrMapping/>
  </p:clrMapOvr>
  <p:transition xmlns:p14="http://schemas.microsoft.com/office/powerpoint/2010/mai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sldNum" sz="quarter" idx="10"/>
          </p:nvPr>
        </p:nvSpPr>
        <p:spPr>
          <a:ln/>
        </p:spPr>
        <p:txBody>
          <a:bodyPr/>
          <a:lstStyle>
            <a:lvl1pPr>
              <a:defRPr/>
            </a:lvl1pPr>
          </a:lstStyle>
          <a:p>
            <a:pPr>
              <a:defRPr/>
            </a:pPr>
            <a:fld id="{A8B9CD31-8212-4026-ACFF-DD139C106313}" type="slidenum">
              <a:rPr lang="en-US"/>
              <a:pPr>
                <a:defRPr/>
              </a:pPr>
              <a:t>‹#›</a:t>
            </a:fld>
            <a:endParaRPr lang="en-US"/>
          </a:p>
        </p:txBody>
      </p:sp>
    </p:spTree>
    <p:extLst>
      <p:ext uri="{BB962C8B-B14F-4D97-AF65-F5344CB8AC3E}">
        <p14:creationId xmlns:p14="http://schemas.microsoft.com/office/powerpoint/2010/main" val="1869366588"/>
      </p:ext>
    </p:extLst>
  </p:cSld>
  <p:clrMapOvr>
    <a:masterClrMapping/>
  </p:clrMapOvr>
  <p:transition xmlns:p14="http://schemas.microsoft.com/office/powerpoint/2010/main" spd="med">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sldNum" sz="quarter" idx="10"/>
          </p:nvPr>
        </p:nvSpPr>
        <p:spPr>
          <a:ln/>
        </p:spPr>
        <p:txBody>
          <a:bodyPr/>
          <a:lstStyle>
            <a:lvl1pPr>
              <a:defRPr/>
            </a:lvl1pPr>
          </a:lstStyle>
          <a:p>
            <a:pPr>
              <a:defRPr/>
            </a:pPr>
            <a:fld id="{94202AF4-2BAE-4926-AA91-0CEFF4A3F8A5}" type="slidenum">
              <a:rPr lang="en-US"/>
              <a:pPr>
                <a:defRPr/>
              </a:pPr>
              <a:t>‹#›</a:t>
            </a:fld>
            <a:endParaRPr lang="en-US"/>
          </a:p>
        </p:txBody>
      </p:sp>
    </p:spTree>
    <p:extLst>
      <p:ext uri="{BB962C8B-B14F-4D97-AF65-F5344CB8AC3E}">
        <p14:creationId xmlns:p14="http://schemas.microsoft.com/office/powerpoint/2010/main" val="2322098697"/>
      </p:ext>
    </p:extLst>
  </p:cSld>
  <p:clrMapOvr>
    <a:masterClrMapping/>
  </p:clrMapOvr>
  <p:transition xmlns:p14="http://schemas.microsoft.com/office/powerpoint/2010/main" spd="med">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
          <p:cNvSpPr>
            <a:spLocks noGrp="1" noChangeArrowheads="1"/>
          </p:cNvSpPr>
          <p:nvPr>
            <p:ph type="sldNum" sz="quarter" idx="10"/>
          </p:nvPr>
        </p:nvSpPr>
        <p:spPr>
          <a:ln/>
        </p:spPr>
        <p:txBody>
          <a:bodyPr/>
          <a:lstStyle>
            <a:lvl1pPr>
              <a:defRPr/>
            </a:lvl1pPr>
          </a:lstStyle>
          <a:p>
            <a:pPr>
              <a:defRPr/>
            </a:pPr>
            <a:fld id="{402F43E4-0EC1-40C9-BC9C-D80286EE8936}" type="slidenum">
              <a:rPr lang="en-US"/>
              <a:pPr>
                <a:defRPr/>
              </a:pPr>
              <a:t>‹#›</a:t>
            </a:fld>
            <a:endParaRPr lang="en-US"/>
          </a:p>
        </p:txBody>
      </p:sp>
    </p:spTree>
    <p:extLst>
      <p:ext uri="{BB962C8B-B14F-4D97-AF65-F5344CB8AC3E}">
        <p14:creationId xmlns:p14="http://schemas.microsoft.com/office/powerpoint/2010/main" val="1909063841"/>
      </p:ext>
    </p:extLst>
  </p:cSld>
  <p:clrMapOvr>
    <a:masterClrMapping/>
  </p:clrMapOvr>
  <p:transition xmlns:p14="http://schemas.microsoft.com/office/powerpoint/2010/main" spd="med">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
          <p:cNvSpPr>
            <a:spLocks noGrp="1" noChangeArrowheads="1"/>
          </p:cNvSpPr>
          <p:nvPr>
            <p:ph type="sldNum" sz="quarter" idx="10"/>
          </p:nvPr>
        </p:nvSpPr>
        <p:spPr>
          <a:ln/>
        </p:spPr>
        <p:txBody>
          <a:bodyPr/>
          <a:lstStyle>
            <a:lvl1pPr>
              <a:defRPr/>
            </a:lvl1pPr>
          </a:lstStyle>
          <a:p>
            <a:pPr>
              <a:defRPr/>
            </a:pPr>
            <a:fld id="{5DF47046-F229-4626-B9BD-B8E6D9372F82}" type="slidenum">
              <a:rPr lang="en-US"/>
              <a:pPr>
                <a:defRPr/>
              </a:pPr>
              <a:t>‹#›</a:t>
            </a:fld>
            <a:endParaRPr lang="en-US"/>
          </a:p>
        </p:txBody>
      </p:sp>
    </p:spTree>
    <p:extLst>
      <p:ext uri="{BB962C8B-B14F-4D97-AF65-F5344CB8AC3E}">
        <p14:creationId xmlns:p14="http://schemas.microsoft.com/office/powerpoint/2010/main" val="3973549487"/>
      </p:ext>
    </p:extLst>
  </p:cSld>
  <p:clrMapOvr>
    <a:masterClrMapping/>
  </p:clrMapOvr>
  <p:transition xmlns:p14="http://schemas.microsoft.com/office/powerpoint/2010/main" spd="med">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sldNum" sz="quarter" idx="10"/>
          </p:nvPr>
        </p:nvSpPr>
        <p:spPr>
          <a:ln/>
        </p:spPr>
        <p:txBody>
          <a:bodyPr/>
          <a:lstStyle>
            <a:lvl1pPr>
              <a:defRPr/>
            </a:lvl1pPr>
          </a:lstStyle>
          <a:p>
            <a:pPr>
              <a:defRPr/>
            </a:pPr>
            <a:fld id="{B9CDE282-B984-4D74-9CAB-92E46D5A754F}" type="slidenum">
              <a:rPr lang="en-US"/>
              <a:pPr>
                <a:defRPr/>
              </a:pPr>
              <a:t>‹#›</a:t>
            </a:fld>
            <a:endParaRPr lang="en-US"/>
          </a:p>
        </p:txBody>
      </p:sp>
    </p:spTree>
    <p:extLst>
      <p:ext uri="{BB962C8B-B14F-4D97-AF65-F5344CB8AC3E}">
        <p14:creationId xmlns:p14="http://schemas.microsoft.com/office/powerpoint/2010/main" val="1361440240"/>
      </p:ext>
    </p:extLst>
  </p:cSld>
  <p:clrMapOvr>
    <a:masterClrMapping/>
  </p:clrMapOvr>
  <p:transition xmlns:p14="http://schemas.microsoft.com/office/powerpoint/2010/main" spd="med">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sz="quarter" idx="10"/>
          </p:nvPr>
        </p:nvSpPr>
        <p:spPr>
          <a:ln/>
        </p:spPr>
        <p:txBody>
          <a:bodyPr/>
          <a:lstStyle>
            <a:lvl1pPr>
              <a:defRPr/>
            </a:lvl1pPr>
          </a:lstStyle>
          <a:p>
            <a:pPr>
              <a:defRPr/>
            </a:pPr>
            <a:fld id="{A137DAD9-A90F-4958-8826-498697D8676F}" type="slidenum">
              <a:rPr lang="en-US"/>
              <a:pPr>
                <a:defRPr/>
              </a:pPr>
              <a:t>‹#›</a:t>
            </a:fld>
            <a:endParaRPr lang="en-US"/>
          </a:p>
        </p:txBody>
      </p:sp>
    </p:spTree>
    <p:extLst>
      <p:ext uri="{BB962C8B-B14F-4D97-AF65-F5344CB8AC3E}">
        <p14:creationId xmlns:p14="http://schemas.microsoft.com/office/powerpoint/2010/main" val="610761431"/>
      </p:ext>
    </p:extLst>
  </p:cSld>
  <p:clrMapOvr>
    <a:masterClrMapping/>
  </p:clrMapOvr>
  <p:transition xmlns:p14="http://schemas.microsoft.com/office/powerpoint/2010/main" spd="med">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sz="quarter" idx="10"/>
          </p:nvPr>
        </p:nvSpPr>
        <p:spPr>
          <a:ln/>
        </p:spPr>
        <p:txBody>
          <a:bodyPr/>
          <a:lstStyle>
            <a:lvl1pPr>
              <a:defRPr/>
            </a:lvl1pPr>
          </a:lstStyle>
          <a:p>
            <a:pPr>
              <a:defRPr/>
            </a:pPr>
            <a:fld id="{9E7DFCE6-54C0-49CE-BC45-CEC5F1930312}" type="slidenum">
              <a:rPr lang="en-US"/>
              <a:pPr>
                <a:defRPr/>
              </a:pPr>
              <a:t>‹#›</a:t>
            </a:fld>
            <a:endParaRPr lang="en-US"/>
          </a:p>
        </p:txBody>
      </p:sp>
    </p:spTree>
    <p:extLst>
      <p:ext uri="{BB962C8B-B14F-4D97-AF65-F5344CB8AC3E}">
        <p14:creationId xmlns:p14="http://schemas.microsoft.com/office/powerpoint/2010/main" val="4246232310"/>
      </p:ext>
    </p:extLst>
  </p:cSld>
  <p:clrMapOvr>
    <a:masterClrMapping/>
  </p:clrMapOvr>
  <p:transition xmlns:p14="http://schemas.microsoft.com/office/powerpoint/2010/main" spd="med">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41FED6D4-3FD9-4E6F-BDE8-FA8FD9B51322}" type="slidenum">
              <a:rPr lang="en-US"/>
              <a:pPr>
                <a:defRPr/>
              </a:pPr>
              <a:t>‹#›</a:t>
            </a:fld>
            <a:endParaRPr lang="en-US"/>
          </a:p>
        </p:txBody>
      </p:sp>
    </p:spTree>
    <p:extLst>
      <p:ext uri="{BB962C8B-B14F-4D97-AF65-F5344CB8AC3E}">
        <p14:creationId xmlns:p14="http://schemas.microsoft.com/office/powerpoint/2010/main" val="2378664005"/>
      </p:ext>
    </p:extLst>
  </p:cSld>
  <p:clrMapOvr>
    <a:masterClrMapping/>
  </p:clrMapOvr>
  <p:transition xmlns:p14="http://schemas.microsoft.com/office/powerpoint/2010/main" spd="med">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457200"/>
            <a:ext cx="2286000" cy="5668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457200"/>
            <a:ext cx="6705600" cy="5668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7678617E-F79C-460F-913D-074C9ADDBD91}" type="slidenum">
              <a:rPr lang="en-US"/>
              <a:pPr>
                <a:defRPr/>
              </a:pPr>
              <a:t>‹#›</a:t>
            </a:fld>
            <a:endParaRPr lang="en-US"/>
          </a:p>
        </p:txBody>
      </p:sp>
    </p:spTree>
    <p:extLst>
      <p:ext uri="{BB962C8B-B14F-4D97-AF65-F5344CB8AC3E}">
        <p14:creationId xmlns:p14="http://schemas.microsoft.com/office/powerpoint/2010/main" val="2597016406"/>
      </p:ext>
    </p:extLst>
  </p:cSld>
  <p:clrMapOvr>
    <a:masterClrMapping/>
  </p:clrMapOvr>
  <p:transition xmlns:p14="http://schemas.microsoft.com/office/powerpoint/2010/main" spd="med">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0" y="457200"/>
            <a:ext cx="91440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a:prstGeom prst="rect">
            <a:avLst/>
          </a:prstGeom>
        </p:spPr>
        <p:txBody>
          <a:bodyPr/>
          <a:lstStyle/>
          <a:p>
            <a:pPr lvl="0"/>
            <a:endParaRPr lang="en-US" noProof="0" smtClean="0"/>
          </a:p>
        </p:txBody>
      </p:sp>
      <p:sp>
        <p:nvSpPr>
          <p:cNvPr id="4" name="Rectangle 3"/>
          <p:cNvSpPr>
            <a:spLocks noGrp="1" noChangeArrowheads="1"/>
          </p:cNvSpPr>
          <p:nvPr>
            <p:ph type="sldNum" sz="quarter" idx="10"/>
          </p:nvPr>
        </p:nvSpPr>
        <p:spPr>
          <a:ln/>
        </p:spPr>
        <p:txBody>
          <a:bodyPr/>
          <a:lstStyle>
            <a:lvl1pPr>
              <a:defRPr/>
            </a:lvl1pPr>
          </a:lstStyle>
          <a:p>
            <a:pPr>
              <a:defRPr/>
            </a:pPr>
            <a:fld id="{DEC2B7C1-1CC6-436C-8D1B-F3927A5E4F01}" type="slidenum">
              <a:rPr lang="en-US"/>
              <a:pPr>
                <a:defRPr/>
              </a:pPr>
              <a:t>‹#›</a:t>
            </a:fld>
            <a:endParaRPr lang="en-US"/>
          </a:p>
        </p:txBody>
      </p:sp>
    </p:spTree>
    <p:extLst>
      <p:ext uri="{BB962C8B-B14F-4D97-AF65-F5344CB8AC3E}">
        <p14:creationId xmlns:p14="http://schemas.microsoft.com/office/powerpoint/2010/main" val="426787496"/>
      </p:ext>
    </p:extLst>
  </p:cSld>
  <p:clrMapOvr>
    <a:masterClrMapping/>
  </p:clrMapOvr>
  <p:transition xmlns:p14="http://schemas.microsoft.com/office/powerpoint/2010/main" spd="med">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259719338"/>
      </p:ext>
    </p:extLst>
  </p:cSld>
  <p:clrMapOvr>
    <a:masterClrMapping/>
  </p:clrMapOvr>
  <p:transition xmlns:p14="http://schemas.microsoft.com/office/powerpoint/2010/main" spd="med">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44059426"/>
      </p:ext>
    </p:extLst>
  </p:cSld>
  <p:clrMapOvr>
    <a:masterClrMapping/>
  </p:clrMapOvr>
  <p:transition xmlns:p14="http://schemas.microsoft.com/office/powerpoint/2010/main" spd="med">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134220474"/>
      </p:ext>
    </p:extLst>
  </p:cSld>
  <p:clrMapOvr>
    <a:masterClrMapping/>
  </p:clrMapOvr>
  <p:transition xmlns:p14="http://schemas.microsoft.com/office/powerpoint/2010/main" spd="med">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14585092"/>
      </p:ext>
    </p:extLst>
  </p:cSld>
  <p:clrMapOvr>
    <a:masterClrMapping/>
  </p:clrMapOvr>
  <p:transition xmlns:p14="http://schemas.microsoft.com/office/powerpoint/2010/main" spd="med">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60103634"/>
      </p:ext>
    </p:extLst>
  </p:cSld>
  <p:clrMapOvr>
    <a:masterClrMapping/>
  </p:clrMapOvr>
  <p:transition xmlns:p14="http://schemas.microsoft.com/office/powerpoint/2010/main" spd="med">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733756463"/>
      </p:ext>
    </p:extLst>
  </p:cSld>
  <p:clrMapOvr>
    <a:masterClrMapping/>
  </p:clrMapOvr>
  <p:transition xmlns:p14="http://schemas.microsoft.com/office/powerpoint/2010/main" spd="med">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7395419"/>
      </p:ext>
    </p:extLst>
  </p:cSld>
  <p:clrMapOvr>
    <a:masterClrMapping/>
  </p:clrMapOvr>
  <p:transition xmlns:p14="http://schemas.microsoft.com/office/powerpoint/2010/main" spd="med">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20884176"/>
      </p:ext>
    </p:extLst>
  </p:cSld>
  <p:clrMapOvr>
    <a:masterClrMapping/>
  </p:clrMapOvr>
  <p:transition xmlns:p14="http://schemas.microsoft.com/office/powerpoint/2010/main" spd="med">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703284829"/>
      </p:ext>
    </p:extLst>
  </p:cSld>
  <p:clrMapOvr>
    <a:masterClrMapping/>
  </p:clrMapOvr>
  <p:transition xmlns:p14="http://schemas.microsoft.com/office/powerpoint/2010/main" spd="med">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6547870"/>
      </p:ext>
    </p:extLst>
  </p:cSld>
  <p:clrMapOvr>
    <a:masterClrMapping/>
  </p:clrMapOvr>
  <p:transition xmlns:p14="http://schemas.microsoft.com/office/powerpoint/2010/mai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457200"/>
            <a:ext cx="2190750" cy="5668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2400" y="457200"/>
            <a:ext cx="6419850" cy="5668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51344744"/>
      </p:ext>
    </p:extLst>
  </p:cSld>
  <p:clrMapOvr>
    <a:masterClrMapping/>
  </p:clrMapOvr>
  <p:transition xmlns:p14="http://schemas.microsoft.com/office/powerpoint/2010/main" spd="med">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787468694"/>
      </p:ext>
    </p:extLst>
  </p:cSld>
  <p:clrMapOvr>
    <a:masterClrMapping/>
  </p:clrMapOvr>
  <p:transition xmlns:p14="http://schemas.microsoft.com/office/powerpoint/2010/main" spd="med">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12646829"/>
      </p:ext>
    </p:extLst>
  </p:cSld>
  <p:clrMapOvr>
    <a:masterClrMapping/>
  </p:clrMapOvr>
  <p:transition xmlns:p14="http://schemas.microsoft.com/office/powerpoint/2010/main" spd="med">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245261437"/>
      </p:ext>
    </p:extLst>
  </p:cSld>
  <p:clrMapOvr>
    <a:masterClrMapping/>
  </p:clrMapOvr>
  <p:transition xmlns:p14="http://schemas.microsoft.com/office/powerpoint/2010/main" spd="med">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34778128"/>
      </p:ext>
    </p:extLst>
  </p:cSld>
  <p:clrMapOvr>
    <a:masterClrMapping/>
  </p:clrMapOvr>
  <p:transition xmlns:p14="http://schemas.microsoft.com/office/powerpoint/2010/main" spd="med">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96283846"/>
      </p:ext>
    </p:extLst>
  </p:cSld>
  <p:clrMapOvr>
    <a:masterClrMapping/>
  </p:clrMapOvr>
  <p:transition xmlns:p14="http://schemas.microsoft.com/office/powerpoint/2010/main" spd="med">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4323815"/>
      </p:ext>
    </p:extLst>
  </p:cSld>
  <p:clrMapOvr>
    <a:masterClrMapping/>
  </p:clrMapOvr>
  <p:transition xmlns:p14="http://schemas.microsoft.com/office/powerpoint/2010/main" spd="med">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5293061"/>
      </p:ext>
    </p:extLst>
  </p:cSld>
  <p:clrMapOvr>
    <a:masterClrMapping/>
  </p:clrMapOvr>
  <p:transition xmlns:p14="http://schemas.microsoft.com/office/powerpoint/2010/main" spd="med">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64520112"/>
      </p:ext>
    </p:extLst>
  </p:cSld>
  <p:clrMapOvr>
    <a:masterClrMapping/>
  </p:clrMapOvr>
  <p:transition xmlns:p14="http://schemas.microsoft.com/office/powerpoint/2010/main" spd="med">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70283730"/>
      </p:ext>
    </p:extLst>
  </p:cSld>
  <p:clrMapOvr>
    <a:masterClrMapping/>
  </p:clrMapOvr>
  <p:transition xmlns:p14="http://schemas.microsoft.com/office/powerpoint/2010/main" spd="med">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82184657"/>
      </p:ext>
    </p:extLst>
  </p:cSld>
  <p:clrMapOvr>
    <a:masterClrMapping/>
  </p:clrMapOvr>
  <p:transition xmlns:p14="http://schemas.microsoft.com/office/powerpoint/2010/main" spd="med">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457200"/>
            <a:ext cx="2190750" cy="5668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2400" y="457200"/>
            <a:ext cx="6419850" cy="5668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80592441"/>
      </p:ext>
    </p:extLst>
  </p:cSld>
  <p:clrMapOvr>
    <a:masterClrMapping/>
  </p:clrMapOvr>
  <p:transition xmlns:p14="http://schemas.microsoft.com/office/powerpoint/2010/main" spd="med">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52400" y="457200"/>
            <a:ext cx="87630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a:prstGeom prst="rect">
            <a:avLst/>
          </a:prstGeom>
        </p:spPr>
        <p:txBody>
          <a:bodyPr/>
          <a:lstStyle/>
          <a:p>
            <a:pPr lvl="0"/>
            <a:endParaRPr lang="en-US" noProof="0" smtClean="0"/>
          </a:p>
        </p:txBody>
      </p:sp>
    </p:spTree>
    <p:extLst>
      <p:ext uri="{BB962C8B-B14F-4D97-AF65-F5344CB8AC3E}">
        <p14:creationId xmlns:p14="http://schemas.microsoft.com/office/powerpoint/2010/main" val="2540997996"/>
      </p:ext>
    </p:extLst>
  </p:cSld>
  <p:clrMapOvr>
    <a:masterClrMapping/>
  </p:clrMapOvr>
  <p:transition xmlns:p14="http://schemas.microsoft.com/office/powerpoint/2010/main" spd="med">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52400" y="457200"/>
            <a:ext cx="87630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a:prstGeom prst="rect">
            <a:avLst/>
          </a:prstGeom>
        </p:spPr>
        <p:txBody>
          <a:bodyPr/>
          <a:lstStyle/>
          <a:p>
            <a:pPr lvl="0"/>
            <a:endParaRPr lang="en-US" noProof="0" smtClean="0"/>
          </a:p>
        </p:txBody>
      </p:sp>
    </p:spTree>
    <p:extLst>
      <p:ext uri="{BB962C8B-B14F-4D97-AF65-F5344CB8AC3E}">
        <p14:creationId xmlns:p14="http://schemas.microsoft.com/office/powerpoint/2010/main" val="544935411"/>
      </p:ext>
    </p:extLst>
  </p:cSld>
  <p:clrMapOvr>
    <a:masterClrMapping/>
  </p:clrMapOvr>
  <p:transition xmlns:p14="http://schemas.microsoft.com/office/powerpoint/2010/main" spd="med">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36E0A491-FD13-4E30-8B09-5B2A5EC3C445}" type="slidenum">
              <a:rPr lang="en-US"/>
              <a:pPr>
                <a:defRPr/>
              </a:pPr>
              <a:t>‹#›</a:t>
            </a:fld>
            <a:endParaRPr lang="en-US"/>
          </a:p>
        </p:txBody>
      </p:sp>
    </p:spTree>
    <p:extLst>
      <p:ext uri="{BB962C8B-B14F-4D97-AF65-F5344CB8AC3E}">
        <p14:creationId xmlns:p14="http://schemas.microsoft.com/office/powerpoint/2010/main" val="428575366"/>
      </p:ext>
    </p:extLst>
  </p:cSld>
  <p:clrMapOvr>
    <a:masterClrMapping/>
  </p:clrMapOvr>
  <p:transition xmlns:p14="http://schemas.microsoft.com/office/powerpoint/2010/main" spd="med">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563DE0F8-39D9-4039-82D0-5C9B02963826}" type="slidenum">
              <a:rPr lang="en-US"/>
              <a:pPr>
                <a:defRPr/>
              </a:pPr>
              <a:t>‹#›</a:t>
            </a:fld>
            <a:endParaRPr lang="en-US"/>
          </a:p>
        </p:txBody>
      </p:sp>
    </p:spTree>
    <p:extLst>
      <p:ext uri="{BB962C8B-B14F-4D97-AF65-F5344CB8AC3E}">
        <p14:creationId xmlns:p14="http://schemas.microsoft.com/office/powerpoint/2010/main" val="355465787"/>
      </p:ext>
    </p:extLst>
  </p:cSld>
  <p:clrMapOvr>
    <a:masterClrMapping/>
  </p:clrMapOvr>
  <p:transition xmlns:p14="http://schemas.microsoft.com/office/powerpoint/2010/main" spd="med">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sldNum" sz="quarter" idx="10"/>
          </p:nvPr>
        </p:nvSpPr>
        <p:spPr>
          <a:ln/>
        </p:spPr>
        <p:txBody>
          <a:bodyPr/>
          <a:lstStyle>
            <a:lvl1pPr>
              <a:defRPr/>
            </a:lvl1pPr>
          </a:lstStyle>
          <a:p>
            <a:pPr>
              <a:defRPr/>
            </a:pPr>
            <a:fld id="{DA502BCB-49D8-4910-80EA-6D772E4A8CDA}" type="slidenum">
              <a:rPr lang="en-US"/>
              <a:pPr>
                <a:defRPr/>
              </a:pPr>
              <a:t>‹#›</a:t>
            </a:fld>
            <a:endParaRPr lang="en-US"/>
          </a:p>
        </p:txBody>
      </p:sp>
    </p:spTree>
    <p:extLst>
      <p:ext uri="{BB962C8B-B14F-4D97-AF65-F5344CB8AC3E}">
        <p14:creationId xmlns:p14="http://schemas.microsoft.com/office/powerpoint/2010/main" val="526837956"/>
      </p:ext>
    </p:extLst>
  </p:cSld>
  <p:clrMapOvr>
    <a:masterClrMapping/>
  </p:clrMapOvr>
  <p:transition xmlns:p14="http://schemas.microsoft.com/office/powerpoint/2010/main" spd="med">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2057400"/>
            <a:ext cx="4038600" cy="4068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2057400"/>
            <a:ext cx="4038600" cy="4068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sldNum" sz="quarter" idx="10"/>
          </p:nvPr>
        </p:nvSpPr>
        <p:spPr>
          <a:ln/>
        </p:spPr>
        <p:txBody>
          <a:bodyPr/>
          <a:lstStyle>
            <a:lvl1pPr>
              <a:defRPr/>
            </a:lvl1pPr>
          </a:lstStyle>
          <a:p>
            <a:pPr>
              <a:defRPr/>
            </a:pPr>
            <a:fld id="{DE1ACB08-C51A-4D38-AE99-2E99935E469C}" type="slidenum">
              <a:rPr lang="en-US"/>
              <a:pPr>
                <a:defRPr/>
              </a:pPr>
              <a:t>‹#›</a:t>
            </a:fld>
            <a:endParaRPr lang="en-US"/>
          </a:p>
        </p:txBody>
      </p:sp>
    </p:spTree>
    <p:extLst>
      <p:ext uri="{BB962C8B-B14F-4D97-AF65-F5344CB8AC3E}">
        <p14:creationId xmlns:p14="http://schemas.microsoft.com/office/powerpoint/2010/main" val="731836060"/>
      </p:ext>
    </p:extLst>
  </p:cSld>
  <p:clrMapOvr>
    <a:masterClrMapping/>
  </p:clrMapOvr>
  <p:transition xmlns:p14="http://schemas.microsoft.com/office/powerpoint/2010/main" spd="med">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sldNum" sz="quarter" idx="10"/>
          </p:nvPr>
        </p:nvSpPr>
        <p:spPr>
          <a:ln/>
        </p:spPr>
        <p:txBody>
          <a:bodyPr/>
          <a:lstStyle>
            <a:lvl1pPr>
              <a:defRPr/>
            </a:lvl1pPr>
          </a:lstStyle>
          <a:p>
            <a:pPr>
              <a:defRPr/>
            </a:pPr>
            <a:fld id="{7D62F7F7-B135-42E5-9421-426C3D5EB6B8}" type="slidenum">
              <a:rPr lang="en-US"/>
              <a:pPr>
                <a:defRPr/>
              </a:pPr>
              <a:t>‹#›</a:t>
            </a:fld>
            <a:endParaRPr lang="en-US"/>
          </a:p>
        </p:txBody>
      </p:sp>
    </p:spTree>
    <p:extLst>
      <p:ext uri="{BB962C8B-B14F-4D97-AF65-F5344CB8AC3E}">
        <p14:creationId xmlns:p14="http://schemas.microsoft.com/office/powerpoint/2010/main" val="2192182955"/>
      </p:ext>
    </p:extLst>
  </p:cSld>
  <p:clrMapOvr>
    <a:masterClrMapping/>
  </p:clrMapOvr>
  <p:transition xmlns:p14="http://schemas.microsoft.com/office/powerpoint/2010/main" spd="med">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sldNum" sz="quarter" idx="10"/>
          </p:nvPr>
        </p:nvSpPr>
        <p:spPr>
          <a:ln/>
        </p:spPr>
        <p:txBody>
          <a:bodyPr/>
          <a:lstStyle>
            <a:lvl1pPr>
              <a:defRPr/>
            </a:lvl1pPr>
          </a:lstStyle>
          <a:p>
            <a:pPr>
              <a:defRPr/>
            </a:pPr>
            <a:fld id="{5C5D2CA9-CAB2-47BC-994B-12041B2CD070}" type="slidenum">
              <a:rPr lang="en-US"/>
              <a:pPr>
                <a:defRPr/>
              </a:pPr>
              <a:t>‹#›</a:t>
            </a:fld>
            <a:endParaRPr lang="en-US"/>
          </a:p>
        </p:txBody>
      </p:sp>
    </p:spTree>
    <p:extLst>
      <p:ext uri="{BB962C8B-B14F-4D97-AF65-F5344CB8AC3E}">
        <p14:creationId xmlns:p14="http://schemas.microsoft.com/office/powerpoint/2010/main" val="2596498897"/>
      </p:ext>
    </p:extLst>
  </p:cSld>
  <p:clrMapOvr>
    <a:masterClrMapping/>
  </p:clrMapOvr>
  <p:transition xmlns:p14="http://schemas.microsoft.com/office/powerpoint/2010/main" spd="med">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48CBD11D-17F0-40C6-9A22-C3CFC9C338D0}" type="slidenum">
              <a:rPr lang="en-US"/>
              <a:pPr>
                <a:defRPr/>
              </a:pPr>
              <a:t>‹#›</a:t>
            </a:fld>
            <a:endParaRPr lang="en-US"/>
          </a:p>
        </p:txBody>
      </p:sp>
    </p:spTree>
    <p:extLst>
      <p:ext uri="{BB962C8B-B14F-4D97-AF65-F5344CB8AC3E}">
        <p14:creationId xmlns:p14="http://schemas.microsoft.com/office/powerpoint/2010/main" val="3970222045"/>
      </p:ext>
    </p:extLst>
  </p:cSld>
  <p:clrMapOvr>
    <a:masterClrMapping/>
  </p:clrMapOvr>
  <p:transition xmlns:p14="http://schemas.microsoft.com/office/powerpoint/2010/main" spd="med">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C8828775-0806-4F76-AFCD-08D76904EF24}" type="slidenum">
              <a:rPr lang="en-US"/>
              <a:pPr>
                <a:defRPr/>
              </a:pPr>
              <a:t>‹#›</a:t>
            </a:fld>
            <a:endParaRPr lang="en-US"/>
          </a:p>
        </p:txBody>
      </p:sp>
    </p:spTree>
    <p:extLst>
      <p:ext uri="{BB962C8B-B14F-4D97-AF65-F5344CB8AC3E}">
        <p14:creationId xmlns:p14="http://schemas.microsoft.com/office/powerpoint/2010/main" val="1135016707"/>
      </p:ext>
    </p:extLst>
  </p:cSld>
  <p:clrMapOvr>
    <a:masterClrMapping/>
  </p:clrMapOvr>
  <p:transition xmlns:p14="http://schemas.microsoft.com/office/powerpoint/2010/main" spd="med">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sldNum" sz="quarter" idx="10"/>
          </p:nvPr>
        </p:nvSpPr>
        <p:spPr>
          <a:ln/>
        </p:spPr>
        <p:txBody>
          <a:bodyPr/>
          <a:lstStyle>
            <a:lvl1pPr>
              <a:defRPr/>
            </a:lvl1pPr>
          </a:lstStyle>
          <a:p>
            <a:pPr>
              <a:defRPr/>
            </a:pPr>
            <a:fld id="{FBE8C35A-794C-4407-83CB-35108179B3FE}" type="slidenum">
              <a:rPr lang="en-US"/>
              <a:pPr>
                <a:defRPr/>
              </a:pPr>
              <a:t>‹#›</a:t>
            </a:fld>
            <a:endParaRPr lang="en-US"/>
          </a:p>
        </p:txBody>
      </p:sp>
    </p:spTree>
    <p:extLst>
      <p:ext uri="{BB962C8B-B14F-4D97-AF65-F5344CB8AC3E}">
        <p14:creationId xmlns:p14="http://schemas.microsoft.com/office/powerpoint/2010/main" val="1930964267"/>
      </p:ext>
    </p:extLst>
  </p:cSld>
  <p:clrMapOvr>
    <a:masterClrMapping/>
  </p:clrMapOvr>
  <p:transition xmlns:p14="http://schemas.microsoft.com/office/powerpoint/2010/main" spd="med">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9D563AC7-E6FA-407A-9EFE-0981D99EB413}" type="slidenum">
              <a:rPr lang="en-US"/>
              <a:pPr>
                <a:defRPr/>
              </a:pPr>
              <a:t>‹#›</a:t>
            </a:fld>
            <a:endParaRPr lang="en-US"/>
          </a:p>
        </p:txBody>
      </p:sp>
    </p:spTree>
    <p:extLst>
      <p:ext uri="{BB962C8B-B14F-4D97-AF65-F5344CB8AC3E}">
        <p14:creationId xmlns:p14="http://schemas.microsoft.com/office/powerpoint/2010/main" val="3504988031"/>
      </p:ext>
    </p:extLst>
  </p:cSld>
  <p:clrMapOvr>
    <a:masterClrMapping/>
  </p:clrMapOvr>
  <p:transition xmlns:p14="http://schemas.microsoft.com/office/powerpoint/2010/main" spd="med">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457200"/>
            <a:ext cx="2286000" cy="5668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457200"/>
            <a:ext cx="6705600" cy="5668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sldNum" sz="quarter" idx="10"/>
          </p:nvPr>
        </p:nvSpPr>
        <p:spPr>
          <a:ln/>
        </p:spPr>
        <p:txBody>
          <a:bodyPr/>
          <a:lstStyle>
            <a:lvl1pPr>
              <a:defRPr/>
            </a:lvl1pPr>
          </a:lstStyle>
          <a:p>
            <a:pPr>
              <a:defRPr/>
            </a:pPr>
            <a:fld id="{66F7A16A-4CBF-4F2B-B264-2405D8A6F111}" type="slidenum">
              <a:rPr lang="en-US"/>
              <a:pPr>
                <a:defRPr/>
              </a:pPr>
              <a:t>‹#›</a:t>
            </a:fld>
            <a:endParaRPr lang="en-US"/>
          </a:p>
        </p:txBody>
      </p:sp>
    </p:spTree>
    <p:extLst>
      <p:ext uri="{BB962C8B-B14F-4D97-AF65-F5344CB8AC3E}">
        <p14:creationId xmlns:p14="http://schemas.microsoft.com/office/powerpoint/2010/main" val="1278537254"/>
      </p:ext>
    </p:extLst>
  </p:cSld>
  <p:clrMapOvr>
    <a:masterClrMapping/>
  </p:clrMapOvr>
  <p:transition xmlns:p14="http://schemas.microsoft.com/office/powerpoint/2010/main" spd="med">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9AC714AC-A1CF-4019-A7CB-45C6D15949FF}" type="slidenum">
              <a:rPr lang="en-US"/>
              <a:pPr>
                <a:defRPr/>
              </a:pPr>
              <a:t>‹#›</a:t>
            </a:fld>
            <a:endParaRPr lang="en-US"/>
          </a:p>
        </p:txBody>
      </p:sp>
    </p:spTree>
    <p:extLst>
      <p:ext uri="{BB962C8B-B14F-4D97-AF65-F5344CB8AC3E}">
        <p14:creationId xmlns:p14="http://schemas.microsoft.com/office/powerpoint/2010/main" val="2127295885"/>
      </p:ext>
    </p:extLst>
  </p:cSld>
  <p:clrMapOvr>
    <a:masterClrMapping/>
  </p:clrMapOvr>
  <p:transition xmlns:p14="http://schemas.microsoft.com/office/powerpoint/2010/main" spd="med">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6AAAE0CE-7A60-402F-AF44-7816571A8BA6}" type="slidenum">
              <a:rPr lang="en-US"/>
              <a:pPr>
                <a:defRPr/>
              </a:pPr>
              <a:t>‹#›</a:t>
            </a:fld>
            <a:endParaRPr lang="en-US"/>
          </a:p>
        </p:txBody>
      </p:sp>
    </p:spTree>
    <p:extLst>
      <p:ext uri="{BB962C8B-B14F-4D97-AF65-F5344CB8AC3E}">
        <p14:creationId xmlns:p14="http://schemas.microsoft.com/office/powerpoint/2010/main" val="1228558563"/>
      </p:ext>
    </p:extLst>
  </p:cSld>
  <p:clrMapOvr>
    <a:masterClrMapping/>
  </p:clrMapOvr>
  <p:transition xmlns:p14="http://schemas.microsoft.com/office/powerpoint/2010/main" spd="med">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sldNum" sz="quarter" idx="10"/>
          </p:nvPr>
        </p:nvSpPr>
        <p:spPr>
          <a:ln/>
        </p:spPr>
        <p:txBody>
          <a:bodyPr/>
          <a:lstStyle>
            <a:lvl1pPr>
              <a:defRPr/>
            </a:lvl1pPr>
          </a:lstStyle>
          <a:p>
            <a:pPr>
              <a:defRPr/>
            </a:pPr>
            <a:fld id="{157ADF0D-E66F-45A2-9CB3-A27FC95DC602}" type="slidenum">
              <a:rPr lang="en-US"/>
              <a:pPr>
                <a:defRPr/>
              </a:pPr>
              <a:t>‹#›</a:t>
            </a:fld>
            <a:endParaRPr lang="en-US"/>
          </a:p>
        </p:txBody>
      </p:sp>
    </p:spTree>
    <p:extLst>
      <p:ext uri="{BB962C8B-B14F-4D97-AF65-F5344CB8AC3E}">
        <p14:creationId xmlns:p14="http://schemas.microsoft.com/office/powerpoint/2010/main" val="313172393"/>
      </p:ext>
    </p:extLst>
  </p:cSld>
  <p:clrMapOvr>
    <a:masterClrMapping/>
  </p:clrMapOvr>
  <p:transition xmlns:p14="http://schemas.microsoft.com/office/powerpoint/2010/main" spd="med">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sldNum" sz="quarter" idx="10"/>
          </p:nvPr>
        </p:nvSpPr>
        <p:spPr>
          <a:ln/>
        </p:spPr>
        <p:txBody>
          <a:bodyPr/>
          <a:lstStyle>
            <a:lvl1pPr>
              <a:defRPr/>
            </a:lvl1pPr>
          </a:lstStyle>
          <a:p>
            <a:pPr>
              <a:defRPr/>
            </a:pPr>
            <a:fld id="{140B1ACB-0B15-4E2E-9A4A-DCB2149A1C6E}" type="slidenum">
              <a:rPr lang="en-US"/>
              <a:pPr>
                <a:defRPr/>
              </a:pPr>
              <a:t>‹#›</a:t>
            </a:fld>
            <a:endParaRPr lang="en-US"/>
          </a:p>
        </p:txBody>
      </p:sp>
    </p:spTree>
    <p:extLst>
      <p:ext uri="{BB962C8B-B14F-4D97-AF65-F5344CB8AC3E}">
        <p14:creationId xmlns:p14="http://schemas.microsoft.com/office/powerpoint/2010/main" val="1138742461"/>
      </p:ext>
    </p:extLst>
  </p:cSld>
  <p:clrMapOvr>
    <a:masterClrMapping/>
  </p:clrMapOvr>
  <p:transition xmlns:p14="http://schemas.microsoft.com/office/powerpoint/2010/main" spd="med">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
          <p:cNvSpPr>
            <a:spLocks noGrp="1" noChangeArrowheads="1"/>
          </p:cNvSpPr>
          <p:nvPr>
            <p:ph type="sldNum" sz="quarter" idx="10"/>
          </p:nvPr>
        </p:nvSpPr>
        <p:spPr>
          <a:ln/>
        </p:spPr>
        <p:txBody>
          <a:bodyPr/>
          <a:lstStyle>
            <a:lvl1pPr>
              <a:defRPr/>
            </a:lvl1pPr>
          </a:lstStyle>
          <a:p>
            <a:pPr>
              <a:defRPr/>
            </a:pPr>
            <a:fld id="{332EE8D2-1C7F-45A9-8282-0DEB39B24F05}" type="slidenum">
              <a:rPr lang="en-US"/>
              <a:pPr>
                <a:defRPr/>
              </a:pPr>
              <a:t>‹#›</a:t>
            </a:fld>
            <a:endParaRPr lang="en-US"/>
          </a:p>
        </p:txBody>
      </p:sp>
    </p:spTree>
    <p:extLst>
      <p:ext uri="{BB962C8B-B14F-4D97-AF65-F5344CB8AC3E}">
        <p14:creationId xmlns:p14="http://schemas.microsoft.com/office/powerpoint/2010/main" val="2607940388"/>
      </p:ext>
    </p:extLst>
  </p:cSld>
  <p:clrMapOvr>
    <a:masterClrMapping/>
  </p:clrMapOvr>
  <p:transition xmlns:p14="http://schemas.microsoft.com/office/powerpoint/2010/main" spd="med">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
          <p:cNvSpPr>
            <a:spLocks noGrp="1" noChangeArrowheads="1"/>
          </p:cNvSpPr>
          <p:nvPr>
            <p:ph type="sldNum" sz="quarter" idx="10"/>
          </p:nvPr>
        </p:nvSpPr>
        <p:spPr>
          <a:ln/>
        </p:spPr>
        <p:txBody>
          <a:bodyPr/>
          <a:lstStyle>
            <a:lvl1pPr>
              <a:defRPr/>
            </a:lvl1pPr>
          </a:lstStyle>
          <a:p>
            <a:pPr>
              <a:defRPr/>
            </a:pPr>
            <a:fld id="{AAE8F615-B8A7-4909-B4C0-16F2BD63AE54}" type="slidenum">
              <a:rPr lang="en-US"/>
              <a:pPr>
                <a:defRPr/>
              </a:pPr>
              <a:t>‹#›</a:t>
            </a:fld>
            <a:endParaRPr lang="en-US"/>
          </a:p>
        </p:txBody>
      </p:sp>
    </p:spTree>
    <p:extLst>
      <p:ext uri="{BB962C8B-B14F-4D97-AF65-F5344CB8AC3E}">
        <p14:creationId xmlns:p14="http://schemas.microsoft.com/office/powerpoint/2010/main" val="1757960957"/>
      </p:ext>
    </p:extLst>
  </p:cSld>
  <p:clrMapOvr>
    <a:masterClrMapping/>
  </p:clrMapOvr>
  <p:transition xmlns:p14="http://schemas.microsoft.com/office/powerpoint/2010/main" spd="med">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sldNum" sz="quarter" idx="10"/>
          </p:nvPr>
        </p:nvSpPr>
        <p:spPr>
          <a:ln/>
        </p:spPr>
        <p:txBody>
          <a:bodyPr/>
          <a:lstStyle>
            <a:lvl1pPr>
              <a:defRPr/>
            </a:lvl1pPr>
          </a:lstStyle>
          <a:p>
            <a:pPr>
              <a:defRPr/>
            </a:pPr>
            <a:fld id="{885DEB03-A71E-4E4F-A535-05CB361BD420}" type="slidenum">
              <a:rPr lang="en-US"/>
              <a:pPr>
                <a:defRPr/>
              </a:pPr>
              <a:t>‹#›</a:t>
            </a:fld>
            <a:endParaRPr lang="en-US"/>
          </a:p>
        </p:txBody>
      </p:sp>
    </p:spTree>
    <p:extLst>
      <p:ext uri="{BB962C8B-B14F-4D97-AF65-F5344CB8AC3E}">
        <p14:creationId xmlns:p14="http://schemas.microsoft.com/office/powerpoint/2010/main" val="2013005440"/>
      </p:ext>
    </p:extLst>
  </p:cSld>
  <p:clrMapOvr>
    <a:masterClrMapping/>
  </p:clrMapOvr>
  <p:transition xmlns:p14="http://schemas.microsoft.com/office/powerpoint/2010/main" spd="med">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sz="quarter" idx="10"/>
          </p:nvPr>
        </p:nvSpPr>
        <p:spPr>
          <a:ln/>
        </p:spPr>
        <p:txBody>
          <a:bodyPr/>
          <a:lstStyle>
            <a:lvl1pPr>
              <a:defRPr/>
            </a:lvl1pPr>
          </a:lstStyle>
          <a:p>
            <a:pPr>
              <a:defRPr/>
            </a:pPr>
            <a:fld id="{F85BC058-FD31-42AB-9C51-C2F4CEB4D00C}" type="slidenum">
              <a:rPr lang="en-US"/>
              <a:pPr>
                <a:defRPr/>
              </a:pPr>
              <a:t>‹#›</a:t>
            </a:fld>
            <a:endParaRPr lang="en-US"/>
          </a:p>
        </p:txBody>
      </p:sp>
    </p:spTree>
    <p:extLst>
      <p:ext uri="{BB962C8B-B14F-4D97-AF65-F5344CB8AC3E}">
        <p14:creationId xmlns:p14="http://schemas.microsoft.com/office/powerpoint/2010/main" val="3165439170"/>
      </p:ext>
    </p:extLst>
  </p:cSld>
  <p:clrMapOvr>
    <a:masterClrMapping/>
  </p:clrMapOvr>
  <p:transition xmlns:p14="http://schemas.microsoft.com/office/powerpoint/2010/main" spd="med">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sz="quarter" idx="10"/>
          </p:nvPr>
        </p:nvSpPr>
        <p:spPr>
          <a:ln/>
        </p:spPr>
        <p:txBody>
          <a:bodyPr/>
          <a:lstStyle>
            <a:lvl1pPr>
              <a:defRPr/>
            </a:lvl1pPr>
          </a:lstStyle>
          <a:p>
            <a:pPr>
              <a:defRPr/>
            </a:pPr>
            <a:fld id="{49A4F7EA-568E-4F2C-95F5-78B3DD70FA96}" type="slidenum">
              <a:rPr lang="en-US"/>
              <a:pPr>
                <a:defRPr/>
              </a:pPr>
              <a:t>‹#›</a:t>
            </a:fld>
            <a:endParaRPr lang="en-US"/>
          </a:p>
        </p:txBody>
      </p:sp>
    </p:spTree>
    <p:extLst>
      <p:ext uri="{BB962C8B-B14F-4D97-AF65-F5344CB8AC3E}">
        <p14:creationId xmlns:p14="http://schemas.microsoft.com/office/powerpoint/2010/main" val="872584368"/>
      </p:ext>
    </p:extLst>
  </p:cSld>
  <p:clrMapOvr>
    <a:masterClrMapping/>
  </p:clrMapOvr>
  <p:transition xmlns:p14="http://schemas.microsoft.com/office/powerpoint/2010/main" spd="med">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40C2D3AD-9D7E-48C7-B5DA-7120C05B6127}" type="slidenum">
              <a:rPr lang="en-US"/>
              <a:pPr>
                <a:defRPr/>
              </a:pPr>
              <a:t>‹#›</a:t>
            </a:fld>
            <a:endParaRPr lang="en-US"/>
          </a:p>
        </p:txBody>
      </p:sp>
    </p:spTree>
    <p:extLst>
      <p:ext uri="{BB962C8B-B14F-4D97-AF65-F5344CB8AC3E}">
        <p14:creationId xmlns:p14="http://schemas.microsoft.com/office/powerpoint/2010/main" val="4165277107"/>
      </p:ext>
    </p:extLst>
  </p:cSld>
  <p:clrMapOvr>
    <a:masterClrMapping/>
  </p:clrMapOvr>
  <p:transition xmlns:p14="http://schemas.microsoft.com/office/powerpoint/2010/main" spd="med">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457200"/>
            <a:ext cx="2286000" cy="5668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457200"/>
            <a:ext cx="6705600" cy="5668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sldNum" sz="quarter" idx="10"/>
          </p:nvPr>
        </p:nvSpPr>
        <p:spPr>
          <a:ln/>
        </p:spPr>
        <p:txBody>
          <a:bodyPr/>
          <a:lstStyle>
            <a:lvl1pPr>
              <a:defRPr/>
            </a:lvl1pPr>
          </a:lstStyle>
          <a:p>
            <a:pPr>
              <a:defRPr/>
            </a:pPr>
            <a:fld id="{C692C783-96CC-4FA3-8050-4A40DB7495E0}" type="slidenum">
              <a:rPr lang="en-US"/>
              <a:pPr>
                <a:defRPr/>
              </a:pPr>
              <a:t>‹#›</a:t>
            </a:fld>
            <a:endParaRPr lang="en-US"/>
          </a:p>
        </p:txBody>
      </p:sp>
    </p:spTree>
    <p:extLst>
      <p:ext uri="{BB962C8B-B14F-4D97-AF65-F5344CB8AC3E}">
        <p14:creationId xmlns:p14="http://schemas.microsoft.com/office/powerpoint/2010/main" val="2459488533"/>
      </p:ext>
    </p:extLst>
  </p:cSld>
  <p:clrMapOvr>
    <a:masterClrMapping/>
  </p:clrMapOvr>
  <p:transition xmlns:p14="http://schemas.microsoft.com/office/powerpoint/2010/main" spd="med">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0" y="457200"/>
            <a:ext cx="91440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a:prstGeom prst="rect">
            <a:avLst/>
          </a:prstGeom>
        </p:spPr>
        <p:txBody>
          <a:bodyPr/>
          <a:lstStyle/>
          <a:p>
            <a:pPr lvl="0"/>
            <a:endParaRPr lang="en-US" noProof="0" smtClean="0"/>
          </a:p>
        </p:txBody>
      </p:sp>
      <p:sp>
        <p:nvSpPr>
          <p:cNvPr id="4" name="Rectangle 3"/>
          <p:cNvSpPr>
            <a:spLocks noGrp="1" noChangeArrowheads="1"/>
          </p:cNvSpPr>
          <p:nvPr>
            <p:ph type="sldNum" sz="quarter" idx="10"/>
          </p:nvPr>
        </p:nvSpPr>
        <p:spPr>
          <a:ln/>
        </p:spPr>
        <p:txBody>
          <a:bodyPr/>
          <a:lstStyle>
            <a:lvl1pPr>
              <a:defRPr/>
            </a:lvl1pPr>
          </a:lstStyle>
          <a:p>
            <a:pPr>
              <a:defRPr/>
            </a:pPr>
            <a:fld id="{1E84B204-E6B3-46FF-BBAE-E0B776D3D3EA}" type="slidenum">
              <a:rPr lang="en-US"/>
              <a:pPr>
                <a:defRPr/>
              </a:pPr>
              <a:t>‹#›</a:t>
            </a:fld>
            <a:endParaRPr lang="en-US"/>
          </a:p>
        </p:txBody>
      </p:sp>
    </p:spTree>
    <p:extLst>
      <p:ext uri="{BB962C8B-B14F-4D97-AF65-F5344CB8AC3E}">
        <p14:creationId xmlns:p14="http://schemas.microsoft.com/office/powerpoint/2010/main" val="1784222752"/>
      </p:ext>
    </p:extLst>
  </p:cSld>
  <p:clrMapOvr>
    <a:masterClrMapping/>
  </p:clrMapOvr>
  <p:transition xmlns:p14="http://schemas.microsoft.com/office/powerpoint/2010/main" spd="med">
    <p:fade/>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theme" Target="../theme/theme2.xml"/><Relationship Id="rId14" Type="http://schemas.openxmlformats.org/officeDocument/2006/relationships/image" Target="../media/image1.png"/><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theme" Target="../theme/theme3.xml"/><Relationship Id="rId14" Type="http://schemas.openxmlformats.org/officeDocument/2006/relationships/image" Target="../media/image2.png"/><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6.xml"/><Relationship Id="rId12" Type="http://schemas.openxmlformats.org/officeDocument/2006/relationships/theme" Target="../theme/theme4.xml"/><Relationship Id="rId13" Type="http://schemas.openxmlformats.org/officeDocument/2006/relationships/image" Target="../media/image2.png"/><Relationship Id="rId1" Type="http://schemas.openxmlformats.org/officeDocument/2006/relationships/slideLayout" Target="../slideLayouts/slideLayout36.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7.xml"/><Relationship Id="rId12" Type="http://schemas.openxmlformats.org/officeDocument/2006/relationships/slideLayout" Target="../slideLayouts/slideLayout58.xml"/><Relationship Id="rId13" Type="http://schemas.openxmlformats.org/officeDocument/2006/relationships/slideLayout" Target="../slideLayouts/slideLayout59.xml"/><Relationship Id="rId14" Type="http://schemas.openxmlformats.org/officeDocument/2006/relationships/theme" Target="../theme/theme5.xml"/><Relationship Id="rId15" Type="http://schemas.openxmlformats.org/officeDocument/2006/relationships/image" Target="../media/image2.png"/><Relationship Id="rId1" Type="http://schemas.openxmlformats.org/officeDocument/2006/relationships/slideLayout" Target="../slideLayouts/slideLayout47.xml"/><Relationship Id="rId2" Type="http://schemas.openxmlformats.org/officeDocument/2006/relationships/slideLayout" Target="../slideLayouts/slideLayout48.xml"/><Relationship Id="rId3" Type="http://schemas.openxmlformats.org/officeDocument/2006/relationships/slideLayout" Target="../slideLayouts/slideLayout49.xml"/><Relationship Id="rId4" Type="http://schemas.openxmlformats.org/officeDocument/2006/relationships/slideLayout" Target="../slideLayouts/slideLayout50.xml"/><Relationship Id="rId5" Type="http://schemas.openxmlformats.org/officeDocument/2006/relationships/slideLayout" Target="../slideLayouts/slideLayout51.xml"/><Relationship Id="rId6" Type="http://schemas.openxmlformats.org/officeDocument/2006/relationships/slideLayout" Target="../slideLayouts/slideLayout52.xml"/><Relationship Id="rId7" Type="http://schemas.openxmlformats.org/officeDocument/2006/relationships/slideLayout" Target="../slideLayouts/slideLayout53.xml"/><Relationship Id="rId8" Type="http://schemas.openxmlformats.org/officeDocument/2006/relationships/slideLayout" Target="../slideLayouts/slideLayout54.xml"/><Relationship Id="rId9" Type="http://schemas.openxmlformats.org/officeDocument/2006/relationships/slideLayout" Target="../slideLayouts/slideLayout55.xml"/><Relationship Id="rId10" Type="http://schemas.openxmlformats.org/officeDocument/2006/relationships/slideLayout" Target="../slideLayouts/slideLayout56.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70.xml"/><Relationship Id="rId12" Type="http://schemas.openxmlformats.org/officeDocument/2006/relationships/theme" Target="../theme/theme6.xml"/><Relationship Id="rId13" Type="http://schemas.openxmlformats.org/officeDocument/2006/relationships/image" Target="../media/image2.png"/><Relationship Id="rId1" Type="http://schemas.openxmlformats.org/officeDocument/2006/relationships/slideLayout" Target="../slideLayouts/slideLayout60.xml"/><Relationship Id="rId2" Type="http://schemas.openxmlformats.org/officeDocument/2006/relationships/slideLayout" Target="../slideLayouts/slideLayout61.xml"/><Relationship Id="rId3" Type="http://schemas.openxmlformats.org/officeDocument/2006/relationships/slideLayout" Target="../slideLayouts/slideLayout62.xml"/><Relationship Id="rId4" Type="http://schemas.openxmlformats.org/officeDocument/2006/relationships/slideLayout" Target="../slideLayouts/slideLayout63.xml"/><Relationship Id="rId5" Type="http://schemas.openxmlformats.org/officeDocument/2006/relationships/slideLayout" Target="../slideLayouts/slideLayout64.xml"/><Relationship Id="rId6" Type="http://schemas.openxmlformats.org/officeDocument/2006/relationships/slideLayout" Target="../slideLayouts/slideLayout65.xml"/><Relationship Id="rId7" Type="http://schemas.openxmlformats.org/officeDocument/2006/relationships/slideLayout" Target="../slideLayouts/slideLayout66.xml"/><Relationship Id="rId8" Type="http://schemas.openxmlformats.org/officeDocument/2006/relationships/slideLayout" Target="../slideLayouts/slideLayout67.xml"/><Relationship Id="rId9" Type="http://schemas.openxmlformats.org/officeDocument/2006/relationships/slideLayout" Target="../slideLayouts/slideLayout68.xml"/><Relationship Id="rId10"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11" Type="http://schemas.openxmlformats.org/officeDocument/2006/relationships/slideLayout" Target="../slideLayouts/slideLayout81.xml"/><Relationship Id="rId12" Type="http://schemas.openxmlformats.org/officeDocument/2006/relationships/slideLayout" Target="../slideLayouts/slideLayout82.xml"/><Relationship Id="rId13" Type="http://schemas.openxmlformats.org/officeDocument/2006/relationships/theme" Target="../theme/theme7.xml"/><Relationship Id="rId14" Type="http://schemas.openxmlformats.org/officeDocument/2006/relationships/image" Target="../media/image2.png"/><Relationship Id="rId1" Type="http://schemas.openxmlformats.org/officeDocument/2006/relationships/slideLayout" Target="../slideLayouts/slideLayout71.xml"/><Relationship Id="rId2" Type="http://schemas.openxmlformats.org/officeDocument/2006/relationships/slideLayout" Target="../slideLayouts/slideLayout72.xml"/><Relationship Id="rId3" Type="http://schemas.openxmlformats.org/officeDocument/2006/relationships/slideLayout" Target="../slideLayouts/slideLayout73.xml"/><Relationship Id="rId4" Type="http://schemas.openxmlformats.org/officeDocument/2006/relationships/slideLayout" Target="../slideLayouts/slideLayout74.xml"/><Relationship Id="rId5" Type="http://schemas.openxmlformats.org/officeDocument/2006/relationships/slideLayout" Target="../slideLayouts/slideLayout75.xml"/><Relationship Id="rId6" Type="http://schemas.openxmlformats.org/officeDocument/2006/relationships/slideLayout" Target="../slideLayouts/slideLayout76.xml"/><Relationship Id="rId7" Type="http://schemas.openxmlformats.org/officeDocument/2006/relationships/slideLayout" Target="../slideLayouts/slideLayout77.xml"/><Relationship Id="rId8" Type="http://schemas.openxmlformats.org/officeDocument/2006/relationships/slideLayout" Target="../slideLayouts/slideLayout78.xml"/><Relationship Id="rId9" Type="http://schemas.openxmlformats.org/officeDocument/2006/relationships/slideLayout" Target="../slideLayouts/slideLayout79.xml"/><Relationship Id="rId10"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239315-1DAA-4077-A055-1ABC17866EA5}" type="datetimeFigureOut">
              <a:rPr lang="en-US" smtClean="0"/>
              <a:pPr/>
              <a:t>2/19/21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8BA989-AD3B-416E-A7A2-0B505A5D2A29}" type="slidenum">
              <a:rPr lang="en-US" smtClean="0"/>
              <a:pPr/>
              <a:t>‹#›</a:t>
            </a:fld>
            <a:endParaRPr lang="en-US"/>
          </a:p>
        </p:txBody>
      </p:sp>
    </p:spTree>
    <p:extLst>
      <p:ext uri="{BB962C8B-B14F-4D97-AF65-F5344CB8AC3E}">
        <p14:creationId xmlns:p14="http://schemas.microsoft.com/office/powerpoint/2010/main" val="2794710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xmlns:p14="http://schemas.microsoft.com/office/powerpoint/2010/main" spd="med">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xfrm>
            <a:off x="457200" y="3352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7891" name="Rectangle 3"/>
          <p:cNvSpPr>
            <a:spLocks noGrp="1" noChangeArrowheads="1"/>
          </p:cNvSpPr>
          <p:nvPr>
            <p:ph type="body" idx="1"/>
          </p:nvPr>
        </p:nvSpPr>
        <p:spPr bwMode="auto">
          <a:xfrm>
            <a:off x="457200" y="5334000"/>
            <a:ext cx="8229600"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p:txBody>
      </p:sp>
    </p:spTree>
    <p:extLst>
      <p:ext uri="{BB962C8B-B14F-4D97-AF65-F5344CB8AC3E}">
        <p14:creationId xmlns:p14="http://schemas.microsoft.com/office/powerpoint/2010/main" val="2052515368"/>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 id="2147483867" r:id="rId12"/>
  </p:sldLayoutIdLst>
  <p:transition xmlns:p14="http://schemas.microsoft.com/office/powerpoint/2010/main" spd="med">
    <p:fade/>
  </p:transition>
  <p:txStyles>
    <p:titleStyle>
      <a:lvl1pPr algn="ctr" rtl="0" eaLnBrk="0" fontAlgn="base" hangingPunct="0">
        <a:spcBef>
          <a:spcPct val="0"/>
        </a:spcBef>
        <a:spcAft>
          <a:spcPct val="0"/>
        </a:spcAft>
        <a:defRPr sz="5400">
          <a:solidFill>
            <a:schemeClr val="bg1"/>
          </a:solidFill>
          <a:latin typeface="+mj-lt"/>
          <a:ea typeface="+mj-ea"/>
          <a:cs typeface="+mj-cs"/>
        </a:defRPr>
      </a:lvl1pPr>
      <a:lvl2pPr algn="ctr" rtl="0" eaLnBrk="0" fontAlgn="base" hangingPunct="0">
        <a:spcBef>
          <a:spcPct val="0"/>
        </a:spcBef>
        <a:spcAft>
          <a:spcPct val="0"/>
        </a:spcAft>
        <a:defRPr sz="5400">
          <a:solidFill>
            <a:schemeClr val="bg1"/>
          </a:solidFill>
          <a:latin typeface="Calibri" pitchFamily="34" charset="0"/>
        </a:defRPr>
      </a:lvl2pPr>
      <a:lvl3pPr algn="ctr" rtl="0" eaLnBrk="0" fontAlgn="base" hangingPunct="0">
        <a:spcBef>
          <a:spcPct val="0"/>
        </a:spcBef>
        <a:spcAft>
          <a:spcPct val="0"/>
        </a:spcAft>
        <a:defRPr sz="5400">
          <a:solidFill>
            <a:schemeClr val="bg1"/>
          </a:solidFill>
          <a:latin typeface="Calibri" pitchFamily="34" charset="0"/>
        </a:defRPr>
      </a:lvl3pPr>
      <a:lvl4pPr algn="ctr" rtl="0" eaLnBrk="0" fontAlgn="base" hangingPunct="0">
        <a:spcBef>
          <a:spcPct val="0"/>
        </a:spcBef>
        <a:spcAft>
          <a:spcPct val="0"/>
        </a:spcAft>
        <a:defRPr sz="5400">
          <a:solidFill>
            <a:schemeClr val="bg1"/>
          </a:solidFill>
          <a:latin typeface="Calibri" pitchFamily="34" charset="0"/>
        </a:defRPr>
      </a:lvl4pPr>
      <a:lvl5pPr algn="ctr" rtl="0" eaLnBrk="0" fontAlgn="base" hangingPunct="0">
        <a:spcBef>
          <a:spcPct val="0"/>
        </a:spcBef>
        <a:spcAft>
          <a:spcPct val="0"/>
        </a:spcAft>
        <a:defRPr sz="5400">
          <a:solidFill>
            <a:schemeClr val="bg1"/>
          </a:solidFill>
          <a:latin typeface="Calibri" pitchFamily="34" charset="0"/>
        </a:defRPr>
      </a:lvl5pPr>
      <a:lvl6pPr marL="457200" algn="ctr" rtl="0" fontAlgn="base">
        <a:spcBef>
          <a:spcPct val="0"/>
        </a:spcBef>
        <a:spcAft>
          <a:spcPct val="0"/>
        </a:spcAft>
        <a:defRPr sz="5400">
          <a:solidFill>
            <a:schemeClr val="bg1"/>
          </a:solidFill>
          <a:latin typeface="Calibri" pitchFamily="34" charset="0"/>
        </a:defRPr>
      </a:lvl6pPr>
      <a:lvl7pPr marL="914400" algn="ctr" rtl="0" fontAlgn="base">
        <a:spcBef>
          <a:spcPct val="0"/>
        </a:spcBef>
        <a:spcAft>
          <a:spcPct val="0"/>
        </a:spcAft>
        <a:defRPr sz="5400">
          <a:solidFill>
            <a:schemeClr val="bg1"/>
          </a:solidFill>
          <a:latin typeface="Calibri" pitchFamily="34" charset="0"/>
        </a:defRPr>
      </a:lvl7pPr>
      <a:lvl8pPr marL="1371600" algn="ctr" rtl="0" fontAlgn="base">
        <a:spcBef>
          <a:spcPct val="0"/>
        </a:spcBef>
        <a:spcAft>
          <a:spcPct val="0"/>
        </a:spcAft>
        <a:defRPr sz="5400">
          <a:solidFill>
            <a:schemeClr val="bg1"/>
          </a:solidFill>
          <a:latin typeface="Calibri" pitchFamily="34" charset="0"/>
        </a:defRPr>
      </a:lvl8pPr>
      <a:lvl9pPr marL="1828800" algn="ctr" rtl="0" fontAlgn="base">
        <a:spcBef>
          <a:spcPct val="0"/>
        </a:spcBef>
        <a:spcAft>
          <a:spcPct val="0"/>
        </a:spcAft>
        <a:defRPr sz="5400">
          <a:solidFill>
            <a:schemeClr val="bg1"/>
          </a:solidFill>
          <a:latin typeface="Calibri" pitchFamily="34" charset="0"/>
        </a:defRPr>
      </a:lvl9pPr>
    </p:titleStyle>
    <p:bodyStyle>
      <a:lvl1pPr marL="342900" indent="-342900" algn="ctr" rtl="0" eaLnBrk="0" fontAlgn="base" hangingPunct="0">
        <a:spcBef>
          <a:spcPct val="20000"/>
        </a:spcBef>
        <a:spcAft>
          <a:spcPct val="0"/>
        </a:spcAft>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Arial" pitchFamily="34" charset="0"/>
        </a:defRPr>
      </a:lvl2pPr>
      <a:lvl3pPr marL="1143000" indent="-228600" algn="l" rtl="0" eaLnBrk="0" fontAlgn="base" hangingPunct="0">
        <a:spcBef>
          <a:spcPct val="20000"/>
        </a:spcBef>
        <a:spcAft>
          <a:spcPct val="0"/>
        </a:spcAft>
        <a:buChar char="•"/>
        <a:defRPr sz="2400">
          <a:solidFill>
            <a:schemeClr val="tx1"/>
          </a:solidFill>
          <a:latin typeface="Arial" pitchFamily="34"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defRPr>
      </a:lvl5pPr>
      <a:lvl6pPr marL="2514600" indent="-228600" algn="l" rtl="0" fontAlgn="base">
        <a:spcBef>
          <a:spcPct val="20000"/>
        </a:spcBef>
        <a:spcAft>
          <a:spcPct val="0"/>
        </a:spcAft>
        <a:buChar char="»"/>
        <a:defRPr sz="2000">
          <a:solidFill>
            <a:schemeClr val="tx1"/>
          </a:solidFill>
          <a:latin typeface="Arial" pitchFamily="34" charset="0"/>
        </a:defRPr>
      </a:lvl6pPr>
      <a:lvl7pPr marL="2971800" indent="-228600" algn="l" rtl="0" fontAlgn="base">
        <a:spcBef>
          <a:spcPct val="20000"/>
        </a:spcBef>
        <a:spcAft>
          <a:spcPct val="0"/>
        </a:spcAft>
        <a:buChar char="»"/>
        <a:defRPr sz="2000">
          <a:solidFill>
            <a:schemeClr val="tx1"/>
          </a:solidFill>
          <a:latin typeface="Arial" pitchFamily="34" charset="0"/>
        </a:defRPr>
      </a:lvl7pPr>
      <a:lvl8pPr marL="3429000" indent="-228600" algn="l" rtl="0" fontAlgn="base">
        <a:spcBef>
          <a:spcPct val="20000"/>
        </a:spcBef>
        <a:spcAft>
          <a:spcPct val="0"/>
        </a:spcAft>
        <a:buChar char="»"/>
        <a:defRPr sz="2000">
          <a:solidFill>
            <a:schemeClr val="tx1"/>
          </a:solidFill>
          <a:latin typeface="Arial" pitchFamily="34" charset="0"/>
        </a:defRPr>
      </a:lvl8pPr>
      <a:lvl9pPr marL="3886200" indent="-228600" algn="l" rtl="0" fontAlgn="base">
        <a:spcBef>
          <a:spcPct val="20000"/>
        </a:spcBef>
        <a:spcAft>
          <a:spcPct val="0"/>
        </a:spcAft>
        <a:buChar char="»"/>
        <a:defRPr sz="2000">
          <a:solidFill>
            <a:schemeClr val="tx1"/>
          </a:solidFill>
          <a:latin typeface="Arial"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bwMode="auto">
          <a:xfrm>
            <a:off x="0" y="457200"/>
            <a:ext cx="914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55395" name="Rectangle 3"/>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400">
                <a:solidFill>
                  <a:srgbClr val="000000"/>
                </a:solidFill>
                <a:latin typeface="+mj-lt"/>
              </a:defRPr>
            </a:lvl1pPr>
          </a:lstStyle>
          <a:p>
            <a:pPr fontAlgn="base">
              <a:spcAft>
                <a:spcPct val="0"/>
              </a:spcAft>
              <a:defRPr/>
            </a:pPr>
            <a:fld id="{267F318D-39BE-4D8D-BFFC-5D11C2C14D82}" type="slidenum">
              <a:rPr lang="en-US"/>
              <a:pPr fontAlgn="base">
                <a:spcAft>
                  <a:spcPct val="0"/>
                </a:spcAft>
                <a:defRPr/>
              </a:pPr>
              <a:t>‹#›</a:t>
            </a:fld>
            <a:endParaRPr lang="en-US"/>
          </a:p>
        </p:txBody>
      </p:sp>
    </p:spTree>
    <p:extLst>
      <p:ext uri="{BB962C8B-B14F-4D97-AF65-F5344CB8AC3E}">
        <p14:creationId xmlns:p14="http://schemas.microsoft.com/office/powerpoint/2010/main" val="3755530795"/>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Lst>
  <p:transition xmlns:p14="http://schemas.microsoft.com/office/powerpoint/2010/main" spd="med">
    <p:fade/>
  </p:transition>
  <p:txStyles>
    <p:titleStyle>
      <a:lvl1pPr algn="ctr" rtl="0" eaLnBrk="0" fontAlgn="base" hangingPunct="0">
        <a:spcBef>
          <a:spcPct val="0"/>
        </a:spcBef>
        <a:spcAft>
          <a:spcPct val="0"/>
        </a:spcAft>
        <a:defRPr sz="5400">
          <a:solidFill>
            <a:srgbClr val="B00B00"/>
          </a:solidFill>
          <a:latin typeface="+mj-lt"/>
          <a:ea typeface="+mj-ea"/>
          <a:cs typeface="+mj-cs"/>
        </a:defRPr>
      </a:lvl1pPr>
      <a:lvl2pPr algn="ctr" rtl="0" eaLnBrk="0" fontAlgn="base" hangingPunct="0">
        <a:spcBef>
          <a:spcPct val="0"/>
        </a:spcBef>
        <a:spcAft>
          <a:spcPct val="0"/>
        </a:spcAft>
        <a:defRPr sz="5400">
          <a:solidFill>
            <a:srgbClr val="B00B00"/>
          </a:solidFill>
          <a:latin typeface="Calibri" pitchFamily="34" charset="0"/>
        </a:defRPr>
      </a:lvl2pPr>
      <a:lvl3pPr algn="ctr" rtl="0" eaLnBrk="0" fontAlgn="base" hangingPunct="0">
        <a:spcBef>
          <a:spcPct val="0"/>
        </a:spcBef>
        <a:spcAft>
          <a:spcPct val="0"/>
        </a:spcAft>
        <a:defRPr sz="5400">
          <a:solidFill>
            <a:srgbClr val="B00B00"/>
          </a:solidFill>
          <a:latin typeface="Calibri" pitchFamily="34" charset="0"/>
        </a:defRPr>
      </a:lvl3pPr>
      <a:lvl4pPr algn="ctr" rtl="0" eaLnBrk="0" fontAlgn="base" hangingPunct="0">
        <a:spcBef>
          <a:spcPct val="0"/>
        </a:spcBef>
        <a:spcAft>
          <a:spcPct val="0"/>
        </a:spcAft>
        <a:defRPr sz="5400">
          <a:solidFill>
            <a:srgbClr val="B00B00"/>
          </a:solidFill>
          <a:latin typeface="Calibri" pitchFamily="34" charset="0"/>
        </a:defRPr>
      </a:lvl4pPr>
      <a:lvl5pPr algn="ctr" rtl="0" eaLnBrk="0" fontAlgn="base" hangingPunct="0">
        <a:spcBef>
          <a:spcPct val="0"/>
        </a:spcBef>
        <a:spcAft>
          <a:spcPct val="0"/>
        </a:spcAft>
        <a:defRPr sz="5400">
          <a:solidFill>
            <a:srgbClr val="B00B00"/>
          </a:solidFill>
          <a:latin typeface="Calibri" pitchFamily="34" charset="0"/>
        </a:defRPr>
      </a:lvl5pPr>
      <a:lvl6pPr marL="457200" algn="ctr" rtl="0" fontAlgn="base">
        <a:spcBef>
          <a:spcPct val="0"/>
        </a:spcBef>
        <a:spcAft>
          <a:spcPct val="0"/>
        </a:spcAft>
        <a:defRPr sz="5400">
          <a:solidFill>
            <a:srgbClr val="B00B00"/>
          </a:solidFill>
          <a:latin typeface="Calibri" pitchFamily="34" charset="0"/>
        </a:defRPr>
      </a:lvl6pPr>
      <a:lvl7pPr marL="914400" algn="ctr" rtl="0" fontAlgn="base">
        <a:spcBef>
          <a:spcPct val="0"/>
        </a:spcBef>
        <a:spcAft>
          <a:spcPct val="0"/>
        </a:spcAft>
        <a:defRPr sz="5400">
          <a:solidFill>
            <a:srgbClr val="B00B00"/>
          </a:solidFill>
          <a:latin typeface="Calibri" pitchFamily="34" charset="0"/>
        </a:defRPr>
      </a:lvl7pPr>
      <a:lvl8pPr marL="1371600" algn="ctr" rtl="0" fontAlgn="base">
        <a:spcBef>
          <a:spcPct val="0"/>
        </a:spcBef>
        <a:spcAft>
          <a:spcPct val="0"/>
        </a:spcAft>
        <a:defRPr sz="5400">
          <a:solidFill>
            <a:srgbClr val="B00B00"/>
          </a:solidFill>
          <a:latin typeface="Calibri" pitchFamily="34" charset="0"/>
        </a:defRPr>
      </a:lvl8pPr>
      <a:lvl9pPr marL="1828800" algn="ctr" rtl="0" fontAlgn="base">
        <a:spcBef>
          <a:spcPct val="0"/>
        </a:spcBef>
        <a:spcAft>
          <a:spcPct val="0"/>
        </a:spcAft>
        <a:defRPr sz="5400">
          <a:solidFill>
            <a:srgbClr val="B00B00"/>
          </a:solidFill>
          <a:latin typeface="Calibri" pitchFamily="34" charset="0"/>
        </a:defRPr>
      </a:lvl9pPr>
    </p:titleStyle>
    <p:bodyStyle>
      <a:lvl1pPr marL="609600" indent="-609600" algn="l" rtl="0" eaLnBrk="0" fontAlgn="base" hangingPunct="0">
        <a:spcBef>
          <a:spcPct val="20000"/>
        </a:spcBef>
        <a:spcAft>
          <a:spcPct val="0"/>
        </a:spcAft>
        <a:buClr>
          <a:srgbClr val="75914D"/>
        </a:buClr>
        <a:buAutoNum type="arabicPeriod"/>
        <a:defRPr sz="3200">
          <a:solidFill>
            <a:schemeClr val="tx1"/>
          </a:solidFill>
          <a:latin typeface="+mn-lt"/>
          <a:ea typeface="+mn-ea"/>
          <a:cs typeface="+mn-cs"/>
        </a:defRPr>
      </a:lvl1pPr>
      <a:lvl2pPr marL="990600" indent="-533400" algn="l" rtl="0" eaLnBrk="0" fontAlgn="base" hangingPunct="0">
        <a:spcBef>
          <a:spcPct val="20000"/>
        </a:spcBef>
        <a:spcAft>
          <a:spcPct val="0"/>
        </a:spcAft>
        <a:buClr>
          <a:srgbClr val="75914D"/>
        </a:buClr>
        <a:buChar char="–"/>
        <a:defRPr sz="2800">
          <a:solidFill>
            <a:schemeClr val="tx1"/>
          </a:solidFill>
          <a:latin typeface="+mn-lt"/>
        </a:defRPr>
      </a:lvl2pPr>
      <a:lvl3pPr marL="1371600" indent="-457200" algn="l" rtl="0" eaLnBrk="0" fontAlgn="base" hangingPunct="0">
        <a:spcBef>
          <a:spcPct val="20000"/>
        </a:spcBef>
        <a:spcAft>
          <a:spcPct val="0"/>
        </a:spcAft>
        <a:buClr>
          <a:srgbClr val="75914D"/>
        </a:buClr>
        <a:buChar char="•"/>
        <a:defRPr sz="2400">
          <a:solidFill>
            <a:schemeClr val="tx1"/>
          </a:solidFill>
          <a:latin typeface="+mn-lt"/>
        </a:defRPr>
      </a:lvl3pPr>
      <a:lvl4pPr marL="1752600" indent="-381000" algn="l" rtl="0" eaLnBrk="0" fontAlgn="base" hangingPunct="0">
        <a:spcBef>
          <a:spcPct val="20000"/>
        </a:spcBef>
        <a:spcAft>
          <a:spcPct val="0"/>
        </a:spcAft>
        <a:buClr>
          <a:srgbClr val="75914D"/>
        </a:buClr>
        <a:buChar char="–"/>
        <a:defRPr sz="2000">
          <a:solidFill>
            <a:schemeClr val="tx1"/>
          </a:solidFill>
          <a:latin typeface="+mn-lt"/>
        </a:defRPr>
      </a:lvl4pPr>
      <a:lvl5pPr marL="2209800" indent="-381000" algn="l" rtl="0" eaLnBrk="0" fontAlgn="base" hangingPunct="0">
        <a:spcBef>
          <a:spcPct val="20000"/>
        </a:spcBef>
        <a:spcAft>
          <a:spcPct val="0"/>
        </a:spcAft>
        <a:buClr>
          <a:srgbClr val="75914D"/>
        </a:buClr>
        <a:buChar char="»"/>
        <a:defRPr sz="2000">
          <a:solidFill>
            <a:schemeClr val="tx1"/>
          </a:solidFill>
          <a:latin typeface="+mn-lt"/>
        </a:defRPr>
      </a:lvl5pPr>
      <a:lvl6pPr marL="2667000" indent="-381000" algn="l" rtl="0" fontAlgn="base">
        <a:spcBef>
          <a:spcPct val="20000"/>
        </a:spcBef>
        <a:spcAft>
          <a:spcPct val="0"/>
        </a:spcAft>
        <a:buClr>
          <a:srgbClr val="75914D"/>
        </a:buClr>
        <a:buChar char="»"/>
        <a:defRPr sz="2000">
          <a:solidFill>
            <a:schemeClr val="tx1"/>
          </a:solidFill>
          <a:latin typeface="+mn-lt"/>
        </a:defRPr>
      </a:lvl6pPr>
      <a:lvl7pPr marL="3124200" indent="-381000" algn="l" rtl="0" fontAlgn="base">
        <a:spcBef>
          <a:spcPct val="20000"/>
        </a:spcBef>
        <a:spcAft>
          <a:spcPct val="0"/>
        </a:spcAft>
        <a:buClr>
          <a:srgbClr val="75914D"/>
        </a:buClr>
        <a:buChar char="»"/>
        <a:defRPr sz="2000">
          <a:solidFill>
            <a:schemeClr val="tx1"/>
          </a:solidFill>
          <a:latin typeface="+mn-lt"/>
        </a:defRPr>
      </a:lvl7pPr>
      <a:lvl8pPr marL="3581400" indent="-381000" algn="l" rtl="0" fontAlgn="base">
        <a:spcBef>
          <a:spcPct val="20000"/>
        </a:spcBef>
        <a:spcAft>
          <a:spcPct val="0"/>
        </a:spcAft>
        <a:buClr>
          <a:srgbClr val="75914D"/>
        </a:buClr>
        <a:buChar char="»"/>
        <a:defRPr sz="2000">
          <a:solidFill>
            <a:schemeClr val="tx1"/>
          </a:solidFill>
          <a:latin typeface="+mn-lt"/>
        </a:defRPr>
      </a:lvl8pPr>
      <a:lvl9pPr marL="4038600" indent="-381000" algn="l" rtl="0" fontAlgn="base">
        <a:spcBef>
          <a:spcPct val="20000"/>
        </a:spcBef>
        <a:spcAft>
          <a:spcPct val="0"/>
        </a:spcAft>
        <a:buClr>
          <a:srgbClr val="75914D"/>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152400" y="457200"/>
            <a:ext cx="8763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extLst>
      <p:ext uri="{BB962C8B-B14F-4D97-AF65-F5344CB8AC3E}">
        <p14:creationId xmlns:p14="http://schemas.microsoft.com/office/powerpoint/2010/main" val="109342638"/>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Lst>
  <p:transition xmlns:p14="http://schemas.microsoft.com/office/powerpoint/2010/main" spd="med">
    <p:fade/>
  </p:transition>
  <p:txStyles>
    <p:titleStyle>
      <a:lvl1pPr algn="ctr" rtl="0" eaLnBrk="0" fontAlgn="base" hangingPunct="0">
        <a:spcBef>
          <a:spcPct val="0"/>
        </a:spcBef>
        <a:spcAft>
          <a:spcPct val="0"/>
        </a:spcAft>
        <a:defRPr sz="4400">
          <a:solidFill>
            <a:srgbClr val="9E280E"/>
          </a:solidFill>
          <a:latin typeface="+mj-lt"/>
          <a:ea typeface="+mj-ea"/>
          <a:cs typeface="+mj-cs"/>
        </a:defRPr>
      </a:lvl1pPr>
      <a:lvl2pPr algn="ctr" rtl="0" eaLnBrk="0" fontAlgn="base" hangingPunct="0">
        <a:spcBef>
          <a:spcPct val="0"/>
        </a:spcBef>
        <a:spcAft>
          <a:spcPct val="0"/>
        </a:spcAft>
        <a:defRPr sz="4400">
          <a:solidFill>
            <a:srgbClr val="9E280E"/>
          </a:solidFill>
          <a:latin typeface="Calibri" pitchFamily="34" charset="0"/>
        </a:defRPr>
      </a:lvl2pPr>
      <a:lvl3pPr algn="ctr" rtl="0" eaLnBrk="0" fontAlgn="base" hangingPunct="0">
        <a:spcBef>
          <a:spcPct val="0"/>
        </a:spcBef>
        <a:spcAft>
          <a:spcPct val="0"/>
        </a:spcAft>
        <a:defRPr sz="4400">
          <a:solidFill>
            <a:srgbClr val="9E280E"/>
          </a:solidFill>
          <a:latin typeface="Calibri" pitchFamily="34" charset="0"/>
        </a:defRPr>
      </a:lvl3pPr>
      <a:lvl4pPr algn="ctr" rtl="0" eaLnBrk="0" fontAlgn="base" hangingPunct="0">
        <a:spcBef>
          <a:spcPct val="0"/>
        </a:spcBef>
        <a:spcAft>
          <a:spcPct val="0"/>
        </a:spcAft>
        <a:defRPr sz="4400">
          <a:solidFill>
            <a:srgbClr val="9E280E"/>
          </a:solidFill>
          <a:latin typeface="Calibri" pitchFamily="34" charset="0"/>
        </a:defRPr>
      </a:lvl4pPr>
      <a:lvl5pPr algn="ctr" rtl="0" eaLnBrk="0" fontAlgn="base" hangingPunct="0">
        <a:spcBef>
          <a:spcPct val="0"/>
        </a:spcBef>
        <a:spcAft>
          <a:spcPct val="0"/>
        </a:spcAft>
        <a:defRPr sz="4400">
          <a:solidFill>
            <a:srgbClr val="9E280E"/>
          </a:solidFill>
          <a:latin typeface="Calibri" pitchFamily="34" charset="0"/>
        </a:defRPr>
      </a:lvl5pPr>
      <a:lvl6pPr marL="457200" algn="ctr" rtl="0" fontAlgn="base">
        <a:spcBef>
          <a:spcPct val="0"/>
        </a:spcBef>
        <a:spcAft>
          <a:spcPct val="0"/>
        </a:spcAft>
        <a:defRPr sz="4400">
          <a:solidFill>
            <a:srgbClr val="9E280E"/>
          </a:solidFill>
          <a:latin typeface="Calibri" pitchFamily="34" charset="0"/>
        </a:defRPr>
      </a:lvl6pPr>
      <a:lvl7pPr marL="914400" algn="ctr" rtl="0" fontAlgn="base">
        <a:spcBef>
          <a:spcPct val="0"/>
        </a:spcBef>
        <a:spcAft>
          <a:spcPct val="0"/>
        </a:spcAft>
        <a:defRPr sz="4400">
          <a:solidFill>
            <a:srgbClr val="9E280E"/>
          </a:solidFill>
          <a:latin typeface="Calibri" pitchFamily="34" charset="0"/>
        </a:defRPr>
      </a:lvl7pPr>
      <a:lvl8pPr marL="1371600" algn="ctr" rtl="0" fontAlgn="base">
        <a:spcBef>
          <a:spcPct val="0"/>
        </a:spcBef>
        <a:spcAft>
          <a:spcPct val="0"/>
        </a:spcAft>
        <a:defRPr sz="4400">
          <a:solidFill>
            <a:srgbClr val="9E280E"/>
          </a:solidFill>
          <a:latin typeface="Calibri" pitchFamily="34" charset="0"/>
        </a:defRPr>
      </a:lvl8pPr>
      <a:lvl9pPr marL="1828800" algn="ctr" rtl="0" fontAlgn="base">
        <a:spcBef>
          <a:spcPct val="0"/>
        </a:spcBef>
        <a:spcAft>
          <a:spcPct val="0"/>
        </a:spcAft>
        <a:defRPr sz="4400">
          <a:solidFill>
            <a:srgbClr val="9E280E"/>
          </a:solidFill>
          <a:latin typeface="Calibri"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152400" y="457200"/>
            <a:ext cx="8763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extLst>
      <p:ext uri="{BB962C8B-B14F-4D97-AF65-F5344CB8AC3E}">
        <p14:creationId xmlns:p14="http://schemas.microsoft.com/office/powerpoint/2010/main" val="1614907933"/>
      </p:ext>
    </p:extLst>
  </p:cSld>
  <p:clrMap bg1="lt1" tx1="dk1" bg2="lt2" tx2="dk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 id="2147483905" r:id="rId12"/>
    <p:sldLayoutId id="2147483906" r:id="rId13"/>
  </p:sldLayoutIdLst>
  <p:transition xmlns:p14="http://schemas.microsoft.com/office/powerpoint/2010/main" spd="med">
    <p:fade/>
  </p:transition>
  <p:txStyles>
    <p:titleStyle>
      <a:lvl1pPr algn="ctr" rtl="0" eaLnBrk="0" fontAlgn="base" hangingPunct="0">
        <a:spcBef>
          <a:spcPct val="0"/>
        </a:spcBef>
        <a:spcAft>
          <a:spcPct val="0"/>
        </a:spcAft>
        <a:defRPr sz="4400">
          <a:solidFill>
            <a:srgbClr val="9E280E"/>
          </a:solidFill>
          <a:latin typeface="+mj-lt"/>
          <a:ea typeface="+mj-ea"/>
          <a:cs typeface="+mj-cs"/>
        </a:defRPr>
      </a:lvl1pPr>
      <a:lvl2pPr algn="ctr" rtl="0" eaLnBrk="0" fontAlgn="base" hangingPunct="0">
        <a:spcBef>
          <a:spcPct val="0"/>
        </a:spcBef>
        <a:spcAft>
          <a:spcPct val="0"/>
        </a:spcAft>
        <a:defRPr sz="4400">
          <a:solidFill>
            <a:srgbClr val="9E280E"/>
          </a:solidFill>
          <a:latin typeface="Calibri" pitchFamily="34" charset="0"/>
        </a:defRPr>
      </a:lvl2pPr>
      <a:lvl3pPr algn="ctr" rtl="0" eaLnBrk="0" fontAlgn="base" hangingPunct="0">
        <a:spcBef>
          <a:spcPct val="0"/>
        </a:spcBef>
        <a:spcAft>
          <a:spcPct val="0"/>
        </a:spcAft>
        <a:defRPr sz="4400">
          <a:solidFill>
            <a:srgbClr val="9E280E"/>
          </a:solidFill>
          <a:latin typeface="Calibri" pitchFamily="34" charset="0"/>
        </a:defRPr>
      </a:lvl3pPr>
      <a:lvl4pPr algn="ctr" rtl="0" eaLnBrk="0" fontAlgn="base" hangingPunct="0">
        <a:spcBef>
          <a:spcPct val="0"/>
        </a:spcBef>
        <a:spcAft>
          <a:spcPct val="0"/>
        </a:spcAft>
        <a:defRPr sz="4400">
          <a:solidFill>
            <a:srgbClr val="9E280E"/>
          </a:solidFill>
          <a:latin typeface="Calibri" pitchFamily="34" charset="0"/>
        </a:defRPr>
      </a:lvl4pPr>
      <a:lvl5pPr algn="ctr" rtl="0" eaLnBrk="0" fontAlgn="base" hangingPunct="0">
        <a:spcBef>
          <a:spcPct val="0"/>
        </a:spcBef>
        <a:spcAft>
          <a:spcPct val="0"/>
        </a:spcAft>
        <a:defRPr sz="4400">
          <a:solidFill>
            <a:srgbClr val="9E280E"/>
          </a:solidFill>
          <a:latin typeface="Calibri" pitchFamily="34" charset="0"/>
        </a:defRPr>
      </a:lvl5pPr>
      <a:lvl6pPr marL="457200" algn="ctr" rtl="0" fontAlgn="base">
        <a:spcBef>
          <a:spcPct val="0"/>
        </a:spcBef>
        <a:spcAft>
          <a:spcPct val="0"/>
        </a:spcAft>
        <a:defRPr sz="4400">
          <a:solidFill>
            <a:srgbClr val="9E280E"/>
          </a:solidFill>
          <a:latin typeface="Calibri" pitchFamily="34" charset="0"/>
        </a:defRPr>
      </a:lvl6pPr>
      <a:lvl7pPr marL="914400" algn="ctr" rtl="0" fontAlgn="base">
        <a:spcBef>
          <a:spcPct val="0"/>
        </a:spcBef>
        <a:spcAft>
          <a:spcPct val="0"/>
        </a:spcAft>
        <a:defRPr sz="4400">
          <a:solidFill>
            <a:srgbClr val="9E280E"/>
          </a:solidFill>
          <a:latin typeface="Calibri" pitchFamily="34" charset="0"/>
        </a:defRPr>
      </a:lvl7pPr>
      <a:lvl8pPr marL="1371600" algn="ctr" rtl="0" fontAlgn="base">
        <a:spcBef>
          <a:spcPct val="0"/>
        </a:spcBef>
        <a:spcAft>
          <a:spcPct val="0"/>
        </a:spcAft>
        <a:defRPr sz="4400">
          <a:solidFill>
            <a:srgbClr val="9E280E"/>
          </a:solidFill>
          <a:latin typeface="Calibri" pitchFamily="34" charset="0"/>
        </a:defRPr>
      </a:lvl8pPr>
      <a:lvl9pPr marL="1828800" algn="ctr" rtl="0" fontAlgn="base">
        <a:spcBef>
          <a:spcPct val="0"/>
        </a:spcBef>
        <a:spcAft>
          <a:spcPct val="0"/>
        </a:spcAft>
        <a:defRPr sz="4400">
          <a:solidFill>
            <a:srgbClr val="9E280E"/>
          </a:solidFill>
          <a:latin typeface="Calibri"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bwMode="auto">
          <a:xfrm>
            <a:off x="0" y="457200"/>
            <a:ext cx="914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2531" name="Rectangle 3"/>
          <p:cNvSpPr>
            <a:spLocks noGrp="1" noChangeArrowheads="1"/>
          </p:cNvSpPr>
          <p:nvPr>
            <p:ph type="body" idx="1"/>
          </p:nvPr>
        </p:nvSpPr>
        <p:spPr bwMode="auto">
          <a:xfrm>
            <a:off x="457200" y="2057400"/>
            <a:ext cx="8229600" cy="406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45124" name="Rectangle 4"/>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400">
                <a:solidFill>
                  <a:srgbClr val="000000"/>
                </a:solidFill>
                <a:latin typeface="+mj-lt"/>
              </a:defRPr>
            </a:lvl1pPr>
          </a:lstStyle>
          <a:p>
            <a:pPr fontAlgn="base">
              <a:spcAft>
                <a:spcPct val="0"/>
              </a:spcAft>
              <a:defRPr/>
            </a:pPr>
            <a:fld id="{5CAEDD9A-0521-4198-AA23-20550274659F}" type="slidenum">
              <a:rPr lang="en-US"/>
              <a:pPr fontAlgn="base">
                <a:spcAft>
                  <a:spcPct val="0"/>
                </a:spcAft>
                <a:defRPr/>
              </a:pPr>
              <a:t>‹#›</a:t>
            </a:fld>
            <a:endParaRPr lang="en-US"/>
          </a:p>
        </p:txBody>
      </p:sp>
    </p:spTree>
    <p:extLst>
      <p:ext uri="{BB962C8B-B14F-4D97-AF65-F5344CB8AC3E}">
        <p14:creationId xmlns:p14="http://schemas.microsoft.com/office/powerpoint/2010/main" val="3601074727"/>
      </p:ext>
    </p:extLst>
  </p:cSld>
  <p:clrMap bg1="lt1" tx1="dk1" bg2="lt2" tx2="dk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Lst>
  <p:transition xmlns:p14="http://schemas.microsoft.com/office/powerpoint/2010/main" spd="med">
    <p:fade/>
  </p:transition>
  <p:txStyles>
    <p:titleStyle>
      <a:lvl1pPr algn="ctr" rtl="0" eaLnBrk="0" fontAlgn="base" hangingPunct="0">
        <a:spcBef>
          <a:spcPct val="0"/>
        </a:spcBef>
        <a:spcAft>
          <a:spcPct val="0"/>
        </a:spcAft>
        <a:defRPr sz="5400">
          <a:solidFill>
            <a:srgbClr val="B00B00"/>
          </a:solidFill>
          <a:latin typeface="+mj-lt"/>
          <a:ea typeface="+mj-ea"/>
          <a:cs typeface="+mj-cs"/>
        </a:defRPr>
      </a:lvl1pPr>
      <a:lvl2pPr algn="ctr" rtl="0" eaLnBrk="0" fontAlgn="base" hangingPunct="0">
        <a:spcBef>
          <a:spcPct val="0"/>
        </a:spcBef>
        <a:spcAft>
          <a:spcPct val="0"/>
        </a:spcAft>
        <a:defRPr sz="5400">
          <a:solidFill>
            <a:srgbClr val="B00B00"/>
          </a:solidFill>
          <a:latin typeface="Calibri" pitchFamily="34" charset="0"/>
        </a:defRPr>
      </a:lvl2pPr>
      <a:lvl3pPr algn="ctr" rtl="0" eaLnBrk="0" fontAlgn="base" hangingPunct="0">
        <a:spcBef>
          <a:spcPct val="0"/>
        </a:spcBef>
        <a:spcAft>
          <a:spcPct val="0"/>
        </a:spcAft>
        <a:defRPr sz="5400">
          <a:solidFill>
            <a:srgbClr val="B00B00"/>
          </a:solidFill>
          <a:latin typeface="Calibri" pitchFamily="34" charset="0"/>
        </a:defRPr>
      </a:lvl3pPr>
      <a:lvl4pPr algn="ctr" rtl="0" eaLnBrk="0" fontAlgn="base" hangingPunct="0">
        <a:spcBef>
          <a:spcPct val="0"/>
        </a:spcBef>
        <a:spcAft>
          <a:spcPct val="0"/>
        </a:spcAft>
        <a:defRPr sz="5400">
          <a:solidFill>
            <a:srgbClr val="B00B00"/>
          </a:solidFill>
          <a:latin typeface="Calibri" pitchFamily="34" charset="0"/>
        </a:defRPr>
      </a:lvl4pPr>
      <a:lvl5pPr algn="ctr" rtl="0" eaLnBrk="0" fontAlgn="base" hangingPunct="0">
        <a:spcBef>
          <a:spcPct val="0"/>
        </a:spcBef>
        <a:spcAft>
          <a:spcPct val="0"/>
        </a:spcAft>
        <a:defRPr sz="5400">
          <a:solidFill>
            <a:srgbClr val="B00B00"/>
          </a:solidFill>
          <a:latin typeface="Calibri" pitchFamily="34" charset="0"/>
        </a:defRPr>
      </a:lvl5pPr>
      <a:lvl6pPr marL="457200" algn="ctr" rtl="0" fontAlgn="base">
        <a:spcBef>
          <a:spcPct val="0"/>
        </a:spcBef>
        <a:spcAft>
          <a:spcPct val="0"/>
        </a:spcAft>
        <a:defRPr sz="5400">
          <a:solidFill>
            <a:srgbClr val="B00B00"/>
          </a:solidFill>
          <a:latin typeface="Calibri" pitchFamily="34" charset="0"/>
        </a:defRPr>
      </a:lvl6pPr>
      <a:lvl7pPr marL="914400" algn="ctr" rtl="0" fontAlgn="base">
        <a:spcBef>
          <a:spcPct val="0"/>
        </a:spcBef>
        <a:spcAft>
          <a:spcPct val="0"/>
        </a:spcAft>
        <a:defRPr sz="5400">
          <a:solidFill>
            <a:srgbClr val="B00B00"/>
          </a:solidFill>
          <a:latin typeface="Calibri" pitchFamily="34" charset="0"/>
        </a:defRPr>
      </a:lvl7pPr>
      <a:lvl8pPr marL="1371600" algn="ctr" rtl="0" fontAlgn="base">
        <a:spcBef>
          <a:spcPct val="0"/>
        </a:spcBef>
        <a:spcAft>
          <a:spcPct val="0"/>
        </a:spcAft>
        <a:defRPr sz="5400">
          <a:solidFill>
            <a:srgbClr val="B00B00"/>
          </a:solidFill>
          <a:latin typeface="Calibri" pitchFamily="34" charset="0"/>
        </a:defRPr>
      </a:lvl8pPr>
      <a:lvl9pPr marL="1828800" algn="ctr" rtl="0" fontAlgn="base">
        <a:spcBef>
          <a:spcPct val="0"/>
        </a:spcBef>
        <a:spcAft>
          <a:spcPct val="0"/>
        </a:spcAft>
        <a:defRPr sz="5400">
          <a:solidFill>
            <a:srgbClr val="B00B00"/>
          </a:solidFill>
          <a:latin typeface="Calibri" pitchFamily="34" charset="0"/>
        </a:defRPr>
      </a:lvl9pPr>
    </p:titleStyle>
    <p:bodyStyle>
      <a:lvl1pPr marL="342900" indent="-342900" algn="l" rtl="0" eaLnBrk="0" fontAlgn="base" hangingPunct="0">
        <a:spcBef>
          <a:spcPct val="20000"/>
        </a:spcBef>
        <a:spcAft>
          <a:spcPct val="0"/>
        </a:spcAft>
        <a:buClr>
          <a:srgbClr val="75914D"/>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rgbClr val="75914D"/>
        </a:buClr>
        <a:buChar char="–"/>
        <a:defRPr sz="2800">
          <a:solidFill>
            <a:schemeClr val="tx1"/>
          </a:solidFill>
          <a:latin typeface="+mn-lt"/>
        </a:defRPr>
      </a:lvl2pPr>
      <a:lvl3pPr marL="1143000" indent="-228600" algn="l" rtl="0" eaLnBrk="0" fontAlgn="base" hangingPunct="0">
        <a:spcBef>
          <a:spcPct val="20000"/>
        </a:spcBef>
        <a:spcAft>
          <a:spcPct val="0"/>
        </a:spcAft>
        <a:buClr>
          <a:srgbClr val="75914D"/>
        </a:buClr>
        <a:buChar char="•"/>
        <a:defRPr sz="2400">
          <a:solidFill>
            <a:schemeClr val="tx1"/>
          </a:solidFill>
          <a:latin typeface="+mn-lt"/>
        </a:defRPr>
      </a:lvl3pPr>
      <a:lvl4pPr marL="1600200" indent="-228600" algn="l" rtl="0" eaLnBrk="0" fontAlgn="base" hangingPunct="0">
        <a:spcBef>
          <a:spcPct val="20000"/>
        </a:spcBef>
        <a:spcAft>
          <a:spcPct val="0"/>
        </a:spcAft>
        <a:buClr>
          <a:srgbClr val="75914D"/>
        </a:buClr>
        <a:buChar char="–"/>
        <a:defRPr sz="2000">
          <a:solidFill>
            <a:schemeClr val="tx1"/>
          </a:solidFill>
          <a:latin typeface="+mn-lt"/>
        </a:defRPr>
      </a:lvl4pPr>
      <a:lvl5pPr marL="2057400" indent="-228600" algn="l" rtl="0" eaLnBrk="0" fontAlgn="base" hangingPunct="0">
        <a:spcBef>
          <a:spcPct val="20000"/>
        </a:spcBef>
        <a:spcAft>
          <a:spcPct val="0"/>
        </a:spcAft>
        <a:buClr>
          <a:srgbClr val="75914D"/>
        </a:buClr>
        <a:buChar char="»"/>
        <a:defRPr sz="2000">
          <a:solidFill>
            <a:schemeClr val="tx1"/>
          </a:solidFill>
          <a:latin typeface="+mn-lt"/>
        </a:defRPr>
      </a:lvl5pPr>
      <a:lvl6pPr marL="2514600" indent="-228600" algn="l" rtl="0" fontAlgn="base">
        <a:spcBef>
          <a:spcPct val="20000"/>
        </a:spcBef>
        <a:spcAft>
          <a:spcPct val="0"/>
        </a:spcAft>
        <a:buClr>
          <a:srgbClr val="75914D"/>
        </a:buClr>
        <a:buChar char="»"/>
        <a:defRPr sz="2000">
          <a:solidFill>
            <a:schemeClr val="tx1"/>
          </a:solidFill>
          <a:latin typeface="+mn-lt"/>
        </a:defRPr>
      </a:lvl6pPr>
      <a:lvl7pPr marL="2971800" indent="-228600" algn="l" rtl="0" fontAlgn="base">
        <a:spcBef>
          <a:spcPct val="20000"/>
        </a:spcBef>
        <a:spcAft>
          <a:spcPct val="0"/>
        </a:spcAft>
        <a:buClr>
          <a:srgbClr val="75914D"/>
        </a:buClr>
        <a:buChar char="»"/>
        <a:defRPr sz="2000">
          <a:solidFill>
            <a:schemeClr val="tx1"/>
          </a:solidFill>
          <a:latin typeface="+mn-lt"/>
        </a:defRPr>
      </a:lvl7pPr>
      <a:lvl8pPr marL="3429000" indent="-228600" algn="l" rtl="0" fontAlgn="base">
        <a:spcBef>
          <a:spcPct val="20000"/>
        </a:spcBef>
        <a:spcAft>
          <a:spcPct val="0"/>
        </a:spcAft>
        <a:buClr>
          <a:srgbClr val="75914D"/>
        </a:buClr>
        <a:buChar char="»"/>
        <a:defRPr sz="2000">
          <a:solidFill>
            <a:schemeClr val="tx1"/>
          </a:solidFill>
          <a:latin typeface="+mn-lt"/>
        </a:defRPr>
      </a:lvl8pPr>
      <a:lvl9pPr marL="3886200" indent="-228600" algn="l" rtl="0" fontAlgn="base">
        <a:spcBef>
          <a:spcPct val="20000"/>
        </a:spcBef>
        <a:spcAft>
          <a:spcPct val="0"/>
        </a:spcAft>
        <a:buClr>
          <a:srgbClr val="75914D"/>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bwMode="auto">
          <a:xfrm>
            <a:off x="0" y="457200"/>
            <a:ext cx="914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55395" name="Rectangle 3"/>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400">
                <a:solidFill>
                  <a:srgbClr val="000000"/>
                </a:solidFill>
                <a:latin typeface="+mj-lt"/>
              </a:defRPr>
            </a:lvl1pPr>
          </a:lstStyle>
          <a:p>
            <a:pPr fontAlgn="base">
              <a:spcAft>
                <a:spcPct val="0"/>
              </a:spcAft>
              <a:defRPr/>
            </a:pPr>
            <a:fld id="{45647385-C064-4EFE-85BF-FBB054D51C75}" type="slidenum">
              <a:rPr lang="en-US"/>
              <a:pPr fontAlgn="base">
                <a:spcAft>
                  <a:spcPct val="0"/>
                </a:spcAft>
                <a:defRPr/>
              </a:pPr>
              <a:t>‹#›</a:t>
            </a:fld>
            <a:endParaRPr lang="en-US"/>
          </a:p>
        </p:txBody>
      </p:sp>
    </p:spTree>
    <p:extLst>
      <p:ext uri="{BB962C8B-B14F-4D97-AF65-F5344CB8AC3E}">
        <p14:creationId xmlns:p14="http://schemas.microsoft.com/office/powerpoint/2010/main" val="344022333"/>
      </p:ext>
    </p:extLst>
  </p:cSld>
  <p:clrMap bg1="lt1" tx1="dk1" bg2="lt2" tx2="dk2" accent1="accent1" accent2="accent2" accent3="accent3" accent4="accent4" accent5="accent5" accent6="accent6" hlink="hlink" folHlink="folHlink"/>
  <p:sldLayoutIdLst>
    <p:sldLayoutId id="2147483920" r:id="rId1"/>
    <p:sldLayoutId id="2147483921" r:id="rId2"/>
    <p:sldLayoutId id="2147483922" r:id="rId3"/>
    <p:sldLayoutId id="2147483923" r:id="rId4"/>
    <p:sldLayoutId id="2147483924" r:id="rId5"/>
    <p:sldLayoutId id="2147483925" r:id="rId6"/>
    <p:sldLayoutId id="2147483926" r:id="rId7"/>
    <p:sldLayoutId id="2147483927" r:id="rId8"/>
    <p:sldLayoutId id="2147483928" r:id="rId9"/>
    <p:sldLayoutId id="2147483929" r:id="rId10"/>
    <p:sldLayoutId id="2147483930" r:id="rId11"/>
    <p:sldLayoutId id="2147483931" r:id="rId12"/>
  </p:sldLayoutIdLst>
  <p:transition xmlns:p14="http://schemas.microsoft.com/office/powerpoint/2010/main" spd="med">
    <p:fade/>
  </p:transition>
  <p:txStyles>
    <p:titleStyle>
      <a:lvl1pPr algn="ctr" rtl="0" eaLnBrk="0" fontAlgn="base" hangingPunct="0">
        <a:spcBef>
          <a:spcPct val="0"/>
        </a:spcBef>
        <a:spcAft>
          <a:spcPct val="0"/>
        </a:spcAft>
        <a:defRPr sz="5400">
          <a:solidFill>
            <a:srgbClr val="B00B00"/>
          </a:solidFill>
          <a:latin typeface="+mj-lt"/>
          <a:ea typeface="+mj-ea"/>
          <a:cs typeface="+mj-cs"/>
        </a:defRPr>
      </a:lvl1pPr>
      <a:lvl2pPr algn="ctr" rtl="0" eaLnBrk="0" fontAlgn="base" hangingPunct="0">
        <a:spcBef>
          <a:spcPct val="0"/>
        </a:spcBef>
        <a:spcAft>
          <a:spcPct val="0"/>
        </a:spcAft>
        <a:defRPr sz="5400">
          <a:solidFill>
            <a:srgbClr val="B00B00"/>
          </a:solidFill>
          <a:latin typeface="Calibri" pitchFamily="34" charset="0"/>
        </a:defRPr>
      </a:lvl2pPr>
      <a:lvl3pPr algn="ctr" rtl="0" eaLnBrk="0" fontAlgn="base" hangingPunct="0">
        <a:spcBef>
          <a:spcPct val="0"/>
        </a:spcBef>
        <a:spcAft>
          <a:spcPct val="0"/>
        </a:spcAft>
        <a:defRPr sz="5400">
          <a:solidFill>
            <a:srgbClr val="B00B00"/>
          </a:solidFill>
          <a:latin typeface="Calibri" pitchFamily="34" charset="0"/>
        </a:defRPr>
      </a:lvl3pPr>
      <a:lvl4pPr algn="ctr" rtl="0" eaLnBrk="0" fontAlgn="base" hangingPunct="0">
        <a:spcBef>
          <a:spcPct val="0"/>
        </a:spcBef>
        <a:spcAft>
          <a:spcPct val="0"/>
        </a:spcAft>
        <a:defRPr sz="5400">
          <a:solidFill>
            <a:srgbClr val="B00B00"/>
          </a:solidFill>
          <a:latin typeface="Calibri" pitchFamily="34" charset="0"/>
        </a:defRPr>
      </a:lvl4pPr>
      <a:lvl5pPr algn="ctr" rtl="0" eaLnBrk="0" fontAlgn="base" hangingPunct="0">
        <a:spcBef>
          <a:spcPct val="0"/>
        </a:spcBef>
        <a:spcAft>
          <a:spcPct val="0"/>
        </a:spcAft>
        <a:defRPr sz="5400">
          <a:solidFill>
            <a:srgbClr val="B00B00"/>
          </a:solidFill>
          <a:latin typeface="Calibri" pitchFamily="34" charset="0"/>
        </a:defRPr>
      </a:lvl5pPr>
      <a:lvl6pPr marL="457200" algn="ctr" rtl="0" fontAlgn="base">
        <a:spcBef>
          <a:spcPct val="0"/>
        </a:spcBef>
        <a:spcAft>
          <a:spcPct val="0"/>
        </a:spcAft>
        <a:defRPr sz="5400">
          <a:solidFill>
            <a:srgbClr val="B00B00"/>
          </a:solidFill>
          <a:latin typeface="Calibri" pitchFamily="34" charset="0"/>
        </a:defRPr>
      </a:lvl6pPr>
      <a:lvl7pPr marL="914400" algn="ctr" rtl="0" fontAlgn="base">
        <a:spcBef>
          <a:spcPct val="0"/>
        </a:spcBef>
        <a:spcAft>
          <a:spcPct val="0"/>
        </a:spcAft>
        <a:defRPr sz="5400">
          <a:solidFill>
            <a:srgbClr val="B00B00"/>
          </a:solidFill>
          <a:latin typeface="Calibri" pitchFamily="34" charset="0"/>
        </a:defRPr>
      </a:lvl7pPr>
      <a:lvl8pPr marL="1371600" algn="ctr" rtl="0" fontAlgn="base">
        <a:spcBef>
          <a:spcPct val="0"/>
        </a:spcBef>
        <a:spcAft>
          <a:spcPct val="0"/>
        </a:spcAft>
        <a:defRPr sz="5400">
          <a:solidFill>
            <a:srgbClr val="B00B00"/>
          </a:solidFill>
          <a:latin typeface="Calibri" pitchFamily="34" charset="0"/>
        </a:defRPr>
      </a:lvl8pPr>
      <a:lvl9pPr marL="1828800" algn="ctr" rtl="0" fontAlgn="base">
        <a:spcBef>
          <a:spcPct val="0"/>
        </a:spcBef>
        <a:spcAft>
          <a:spcPct val="0"/>
        </a:spcAft>
        <a:defRPr sz="5400">
          <a:solidFill>
            <a:srgbClr val="B00B00"/>
          </a:solidFill>
          <a:latin typeface="Calibri" pitchFamily="34" charset="0"/>
        </a:defRPr>
      </a:lvl9pPr>
    </p:titleStyle>
    <p:bodyStyle>
      <a:lvl1pPr marL="609600" indent="-609600" algn="l" rtl="0" eaLnBrk="0" fontAlgn="base" hangingPunct="0">
        <a:spcBef>
          <a:spcPct val="20000"/>
        </a:spcBef>
        <a:spcAft>
          <a:spcPct val="0"/>
        </a:spcAft>
        <a:buClr>
          <a:srgbClr val="75914D"/>
        </a:buClr>
        <a:buAutoNum type="arabicPeriod"/>
        <a:defRPr sz="3200">
          <a:solidFill>
            <a:schemeClr val="tx1"/>
          </a:solidFill>
          <a:latin typeface="+mn-lt"/>
          <a:ea typeface="+mn-ea"/>
          <a:cs typeface="+mn-cs"/>
        </a:defRPr>
      </a:lvl1pPr>
      <a:lvl2pPr marL="990600" indent="-533400" algn="l" rtl="0" eaLnBrk="0" fontAlgn="base" hangingPunct="0">
        <a:spcBef>
          <a:spcPct val="20000"/>
        </a:spcBef>
        <a:spcAft>
          <a:spcPct val="0"/>
        </a:spcAft>
        <a:buClr>
          <a:srgbClr val="75914D"/>
        </a:buClr>
        <a:buChar char="–"/>
        <a:defRPr sz="2800">
          <a:solidFill>
            <a:schemeClr val="tx1"/>
          </a:solidFill>
          <a:latin typeface="+mn-lt"/>
        </a:defRPr>
      </a:lvl2pPr>
      <a:lvl3pPr marL="1371600" indent="-457200" algn="l" rtl="0" eaLnBrk="0" fontAlgn="base" hangingPunct="0">
        <a:spcBef>
          <a:spcPct val="20000"/>
        </a:spcBef>
        <a:spcAft>
          <a:spcPct val="0"/>
        </a:spcAft>
        <a:buClr>
          <a:srgbClr val="75914D"/>
        </a:buClr>
        <a:buChar char="•"/>
        <a:defRPr sz="2400">
          <a:solidFill>
            <a:schemeClr val="tx1"/>
          </a:solidFill>
          <a:latin typeface="+mn-lt"/>
        </a:defRPr>
      </a:lvl3pPr>
      <a:lvl4pPr marL="1752600" indent="-381000" algn="l" rtl="0" eaLnBrk="0" fontAlgn="base" hangingPunct="0">
        <a:spcBef>
          <a:spcPct val="20000"/>
        </a:spcBef>
        <a:spcAft>
          <a:spcPct val="0"/>
        </a:spcAft>
        <a:buClr>
          <a:srgbClr val="75914D"/>
        </a:buClr>
        <a:buChar char="–"/>
        <a:defRPr sz="2000">
          <a:solidFill>
            <a:schemeClr val="tx1"/>
          </a:solidFill>
          <a:latin typeface="+mn-lt"/>
        </a:defRPr>
      </a:lvl4pPr>
      <a:lvl5pPr marL="2209800" indent="-381000" algn="l" rtl="0" eaLnBrk="0" fontAlgn="base" hangingPunct="0">
        <a:spcBef>
          <a:spcPct val="20000"/>
        </a:spcBef>
        <a:spcAft>
          <a:spcPct val="0"/>
        </a:spcAft>
        <a:buClr>
          <a:srgbClr val="75914D"/>
        </a:buClr>
        <a:buChar char="»"/>
        <a:defRPr sz="2000">
          <a:solidFill>
            <a:schemeClr val="tx1"/>
          </a:solidFill>
          <a:latin typeface="+mn-lt"/>
        </a:defRPr>
      </a:lvl5pPr>
      <a:lvl6pPr marL="2667000" indent="-381000" algn="l" rtl="0" fontAlgn="base">
        <a:spcBef>
          <a:spcPct val="20000"/>
        </a:spcBef>
        <a:spcAft>
          <a:spcPct val="0"/>
        </a:spcAft>
        <a:buClr>
          <a:srgbClr val="75914D"/>
        </a:buClr>
        <a:buChar char="»"/>
        <a:defRPr sz="2000">
          <a:solidFill>
            <a:schemeClr val="tx1"/>
          </a:solidFill>
          <a:latin typeface="+mn-lt"/>
        </a:defRPr>
      </a:lvl6pPr>
      <a:lvl7pPr marL="3124200" indent="-381000" algn="l" rtl="0" fontAlgn="base">
        <a:spcBef>
          <a:spcPct val="20000"/>
        </a:spcBef>
        <a:spcAft>
          <a:spcPct val="0"/>
        </a:spcAft>
        <a:buClr>
          <a:srgbClr val="75914D"/>
        </a:buClr>
        <a:buChar char="»"/>
        <a:defRPr sz="2000">
          <a:solidFill>
            <a:schemeClr val="tx1"/>
          </a:solidFill>
          <a:latin typeface="+mn-lt"/>
        </a:defRPr>
      </a:lvl7pPr>
      <a:lvl8pPr marL="3581400" indent="-381000" algn="l" rtl="0" fontAlgn="base">
        <a:spcBef>
          <a:spcPct val="20000"/>
        </a:spcBef>
        <a:spcAft>
          <a:spcPct val="0"/>
        </a:spcAft>
        <a:buClr>
          <a:srgbClr val="75914D"/>
        </a:buClr>
        <a:buChar char="»"/>
        <a:defRPr sz="2000">
          <a:solidFill>
            <a:schemeClr val="tx1"/>
          </a:solidFill>
          <a:latin typeface="+mn-lt"/>
        </a:defRPr>
      </a:lvl8pPr>
      <a:lvl9pPr marL="4038600" indent="-381000" algn="l" rtl="0" fontAlgn="base">
        <a:spcBef>
          <a:spcPct val="20000"/>
        </a:spcBef>
        <a:spcAft>
          <a:spcPct val="0"/>
        </a:spcAft>
        <a:buClr>
          <a:srgbClr val="75914D"/>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gi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gi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6.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7.pn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8.pn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9.pn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0.pn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1.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2.pn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3.png"/></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4.png"/></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5.png"/></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6.png"/></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7.png"/></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8.png"/></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9.png"/></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0.png"/></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1.png"/></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2.png"/></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3.png"/></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4.png"/></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5.png"/></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6.png"/></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7.png"/></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8.png"/></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9.png"/></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0.png"/></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1.png"/></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2.png"/></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3.png"/></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4.png"/></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tmitchell\AppData\Local\Microsoft\Windows\Temporary Internet Files\Content.IE5\26C8MSAS\MP90043948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8120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1899" y="2514601"/>
            <a:ext cx="8909701" cy="1754327"/>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i="1" cap="none" spc="50" dirty="0" smtClean="0">
                <a:ln w="11430"/>
                <a:effectLst>
                  <a:outerShdw blurRad="76200" dist="50800" dir="5400000" algn="tl" rotWithShape="0">
                    <a:srgbClr val="000000">
                      <a:alpha val="65000"/>
                    </a:srgbClr>
                  </a:outerShdw>
                </a:effectLst>
              </a:rPr>
              <a:t>Voice Lessons</a:t>
            </a:r>
            <a:r>
              <a:rPr lang="en-US" sz="5400" b="1" cap="none" spc="50" dirty="0" smtClean="0">
                <a:ln w="11430"/>
                <a:effectLst>
                  <a:outerShdw blurRad="76200" dist="50800" dir="5400000" algn="tl" rotWithShape="0">
                    <a:srgbClr val="000000">
                      <a:alpha val="65000"/>
                    </a:srgbClr>
                  </a:outerShdw>
                </a:effectLst>
              </a:rPr>
              <a:t> </a:t>
            </a:r>
          </a:p>
          <a:p>
            <a:pPr algn="ctr"/>
            <a:r>
              <a:rPr lang="en-US" sz="5400" b="1" cap="none" spc="50" dirty="0" smtClean="0">
                <a:ln w="11430"/>
                <a:effectLst>
                  <a:outerShdw blurRad="76200" dist="50800" dir="5400000" algn="tl" rotWithShape="0">
                    <a:srgbClr val="000000">
                      <a:alpha val="65000"/>
                    </a:srgbClr>
                  </a:outerShdw>
                </a:effectLst>
              </a:rPr>
              <a:t>from Nancy Dean</a:t>
            </a:r>
            <a:endParaRPr lang="en-US" sz="2400" b="1" cap="none" spc="50" dirty="0">
              <a:ln w="11430"/>
              <a:effectLst>
                <a:outerShdw blurRad="76200" dist="50800" dir="5400000" algn="tl" rotWithShape="0">
                  <a:srgbClr val="000000">
                    <a:alpha val="65000"/>
                  </a:srgbClr>
                </a:outerShdw>
              </a:effectLst>
            </a:endParaRPr>
          </a:p>
        </p:txBody>
      </p:sp>
      <p:sp>
        <p:nvSpPr>
          <p:cNvPr id="3" name="TextBox 2"/>
          <p:cNvSpPr txBox="1"/>
          <p:nvPr/>
        </p:nvSpPr>
        <p:spPr>
          <a:xfrm>
            <a:off x="2438400" y="4800600"/>
            <a:ext cx="4462680" cy="584776"/>
          </a:xfrm>
          <a:prstGeom prst="rect">
            <a:avLst/>
          </a:prstGeom>
          <a:noFill/>
        </p:spPr>
        <p:txBody>
          <a:bodyPr wrap="none" rtlCol="0">
            <a:spAutoFit/>
          </a:bodyPr>
          <a:lstStyle/>
          <a:p>
            <a:r>
              <a:rPr lang="en-US" sz="3200" b="1" dirty="0" smtClean="0"/>
              <a:t>Activities by Dina Cooper</a:t>
            </a:r>
            <a:endParaRPr lang="en-US" sz="3200" b="1" dirty="0"/>
          </a:p>
        </p:txBody>
      </p:sp>
    </p:spTree>
    <p:extLst>
      <p:ext uri="{BB962C8B-B14F-4D97-AF65-F5344CB8AC3E}">
        <p14:creationId xmlns:p14="http://schemas.microsoft.com/office/powerpoint/2010/main" val="1678678286"/>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19400" y="228600"/>
            <a:ext cx="2996678" cy="923330"/>
          </a:xfrm>
          <a:prstGeom prst="rect">
            <a:avLst/>
          </a:prstGeom>
          <a:noFill/>
        </p:spPr>
        <p:txBody>
          <a:bodyPr wrap="squar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stA="50000" endPos="75000" dist="12700" dir="5400000" sy="-100000" algn="bl" rotWithShape="0"/>
                </a:effectLst>
              </a:rPr>
              <a:t>Tone #1</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stA="50000" endPos="75000" dist="12700" dir="5400000" sy="-100000" algn="bl" rotWithShape="0"/>
              </a:effectLst>
            </a:endParaRPr>
          </a:p>
        </p:txBody>
      </p:sp>
      <p:sp>
        <p:nvSpPr>
          <p:cNvPr id="4" name="TextBox 3"/>
          <p:cNvSpPr txBox="1"/>
          <p:nvPr/>
        </p:nvSpPr>
        <p:spPr>
          <a:xfrm>
            <a:off x="609600" y="1143001"/>
            <a:ext cx="8077200" cy="6309420"/>
          </a:xfrm>
          <a:prstGeom prst="rect">
            <a:avLst/>
          </a:prstGeom>
          <a:noFill/>
        </p:spPr>
        <p:txBody>
          <a:bodyPr wrap="square" rtlCol="0">
            <a:spAutoFit/>
          </a:bodyPr>
          <a:lstStyle/>
          <a:p>
            <a:r>
              <a:rPr lang="en-US" sz="2400" b="1" dirty="0" smtClean="0"/>
              <a:t>Consider:</a:t>
            </a:r>
          </a:p>
          <a:p>
            <a:r>
              <a:rPr lang="en-US" sz="2400" dirty="0" smtClean="0"/>
              <a:t>“What a thrill—</a:t>
            </a:r>
          </a:p>
          <a:p>
            <a:r>
              <a:rPr lang="en-US" sz="2400" dirty="0" smtClean="0"/>
              <a:t>My thumb instead of an onion.			</a:t>
            </a:r>
          </a:p>
          <a:p>
            <a:r>
              <a:rPr lang="en-US" sz="2400" dirty="0" smtClean="0"/>
              <a:t>The top quite gone</a:t>
            </a:r>
          </a:p>
          <a:p>
            <a:r>
              <a:rPr lang="en-US" sz="2400" dirty="0" smtClean="0"/>
              <a:t>Except for a sort of a hinge</a:t>
            </a:r>
          </a:p>
          <a:p>
            <a:r>
              <a:rPr lang="en-US" sz="2400" dirty="0" smtClean="0"/>
              <a:t>Of skin,</a:t>
            </a:r>
          </a:p>
          <a:p>
            <a:r>
              <a:rPr lang="en-US" sz="2400" dirty="0" smtClean="0"/>
              <a:t>A flap like a hat,</a:t>
            </a:r>
          </a:p>
          <a:p>
            <a:r>
              <a:rPr lang="en-US" sz="2400" dirty="0" smtClean="0"/>
              <a:t>dead white.</a:t>
            </a:r>
          </a:p>
          <a:p>
            <a:r>
              <a:rPr lang="en-US" sz="2400" dirty="0" smtClean="0"/>
              <a:t>Then a red plush.”</a:t>
            </a:r>
          </a:p>
          <a:p>
            <a:r>
              <a:rPr lang="en-US" sz="2400" dirty="0" smtClean="0"/>
              <a:t>			 --</a:t>
            </a:r>
            <a:r>
              <a:rPr lang="en-US" sz="2400" b="1" dirty="0" smtClean="0"/>
              <a:t>Sylvia Plath, “Cut: For Susan O’Neill” Roe”</a:t>
            </a:r>
          </a:p>
          <a:p>
            <a:endParaRPr lang="en-US" sz="2800" dirty="0" smtClean="0"/>
          </a:p>
          <a:p>
            <a:r>
              <a:rPr lang="en-US" sz="2800" dirty="0" smtClean="0"/>
              <a:t>Then a red plush</a:t>
            </a:r>
          </a:p>
          <a:p>
            <a:endParaRPr lang="en-US" sz="2800" dirty="0" smtClean="0"/>
          </a:p>
          <a:p>
            <a:endParaRPr lang="en-US" sz="2800" dirty="0" smtClean="0"/>
          </a:p>
          <a:p>
            <a:r>
              <a:rPr lang="en-US" sz="2800" dirty="0" smtClean="0"/>
              <a:t> subjects writing across the curriculum.  </a:t>
            </a:r>
            <a:endParaRPr lang="en-US" sz="2800" dirty="0"/>
          </a:p>
        </p:txBody>
      </p:sp>
      <p:pic>
        <p:nvPicPr>
          <p:cNvPr id="11268" name="Picture 4" descr="C:\Users\tmitchell\AppData\Local\Microsoft\Windows\Temporary Internet Files\Content.IE5\G2GMNHAF\MP90043941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4967103"/>
            <a:ext cx="9144000" cy="1903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2356688"/>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85800"/>
            <a:ext cx="3386877" cy="923330"/>
          </a:xfrm>
          <a:prstGeom prst="rect">
            <a:avLst/>
          </a:prstGeom>
          <a:noFill/>
        </p:spPr>
        <p:txBody>
          <a:bodyPr wrap="square" lIns="91440" tIns="45720" rIns="91440" bIns="45720">
            <a:spAutoFit/>
          </a:bodyPr>
          <a:lstStyle/>
          <a:p>
            <a:pPr algn="ct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r>
              <a:rPr lang="en-U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TextBox 2"/>
          <p:cNvSpPr txBox="1"/>
          <p:nvPr/>
        </p:nvSpPr>
        <p:spPr>
          <a:xfrm>
            <a:off x="381000" y="2133600"/>
            <a:ext cx="8686800" cy="3276600"/>
          </a:xfrm>
          <a:prstGeom prst="rect">
            <a:avLst/>
          </a:prstGeom>
          <a:noFill/>
        </p:spPr>
        <p:txBody>
          <a:bodyPr wrap="square" rtlCol="0">
            <a:normAutofit/>
          </a:bodyPr>
          <a:lstStyle/>
          <a:p>
            <a:pPr marL="457200" indent="-457200">
              <a:buFont typeface="+mj-lt"/>
              <a:buAutoNum type="arabicPeriod"/>
            </a:pPr>
            <a:r>
              <a:rPr lang="en-US" sz="2400" dirty="0" smtClean="0"/>
              <a:t>What is the poet’s attitude toward the cut?  What words,    images and details create the tone? </a:t>
            </a:r>
          </a:p>
          <a:p>
            <a:pPr marL="457200" indent="-457200">
              <a:buFont typeface="+mj-lt"/>
              <a:buAutoNum type="arabicPeriod"/>
            </a:pPr>
            <a:r>
              <a:rPr lang="en-US" sz="2400" dirty="0" smtClean="0"/>
              <a:t>In the second stanza, Plath uses colors to </a:t>
            </a:r>
          </a:p>
          <a:p>
            <a:pPr marL="457200" indent="-457200"/>
            <a:r>
              <a:rPr lang="en-US" sz="2400" dirty="0" smtClean="0"/>
              <a:t>	intensify the tone.  The flap of skin is </a:t>
            </a:r>
          </a:p>
          <a:p>
            <a:pPr marL="457200" indent="-457200"/>
            <a:r>
              <a:rPr lang="en-US" sz="2400" i="1" dirty="0" smtClean="0"/>
              <a:t>	</a:t>
            </a:r>
            <a:r>
              <a:rPr lang="en-US" sz="2400" b="1" i="1" dirty="0" smtClean="0"/>
              <a:t>dead white</a:t>
            </a:r>
            <a:r>
              <a:rPr lang="en-US" sz="2400" dirty="0" smtClean="0"/>
              <a:t>, the blood is </a:t>
            </a:r>
            <a:r>
              <a:rPr lang="en-US" sz="2400" b="1" dirty="0" smtClean="0"/>
              <a:t>a </a:t>
            </a:r>
            <a:r>
              <a:rPr lang="en-US" sz="2400" b="1" i="1" dirty="0" smtClean="0"/>
              <a:t>red plush</a:t>
            </a:r>
            <a:r>
              <a:rPr lang="en-US" sz="2400" dirty="0" smtClean="0"/>
              <a:t>.  </a:t>
            </a:r>
          </a:p>
          <a:p>
            <a:pPr marL="457200" indent="-457200"/>
            <a:r>
              <a:rPr lang="en-US" sz="2400" dirty="0" smtClean="0"/>
              <a:t>	What attitude toward the cut and by </a:t>
            </a:r>
          </a:p>
          <a:p>
            <a:pPr marL="457200" indent="-457200"/>
            <a:r>
              <a:rPr lang="en-US" sz="2400" dirty="0" smtClean="0"/>
              <a:t>	implication, toward life itself, does this </a:t>
            </a:r>
          </a:p>
          <a:p>
            <a:pPr marL="457200" indent="-457200"/>
            <a:r>
              <a:rPr lang="en-US" sz="2400" dirty="0" smtClean="0"/>
              <a:t>	reveal?</a:t>
            </a:r>
          </a:p>
        </p:txBody>
      </p:sp>
      <p:pic>
        <p:nvPicPr>
          <p:cNvPr id="5" name="Picture 4" descr="sylvia_plath"/>
          <p:cNvPicPr>
            <a:picLocks noChangeAspect="1" noChangeArrowheads="1"/>
          </p:cNvPicPr>
          <p:nvPr/>
        </p:nvPicPr>
        <p:blipFill>
          <a:blip r:embed="rId2"/>
          <a:srcRect/>
          <a:stretch>
            <a:fillRect/>
          </a:stretch>
        </p:blipFill>
        <p:spPr bwMode="auto">
          <a:xfrm>
            <a:off x="5943600" y="3124200"/>
            <a:ext cx="2381250" cy="3124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0210143"/>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extBox 1"/>
          <p:cNvSpPr txBox="1"/>
          <p:nvPr/>
        </p:nvSpPr>
        <p:spPr>
          <a:xfrm>
            <a:off x="2438400" y="228600"/>
            <a:ext cx="4191000" cy="923330"/>
          </a:xfrm>
          <a:prstGeom prst="rect">
            <a:avLst/>
          </a:prstGeom>
          <a:noFill/>
        </p:spPr>
        <p:txBody>
          <a:bodyPr wrap="square" rtlCol="0">
            <a:spAutoFit/>
          </a:bodyPr>
          <a:lstStyle/>
          <a:p>
            <a:pPr algn="ctr"/>
            <a:r>
              <a:rPr lang="en-US" sz="5400" b="1" dirty="0" smtClean="0">
                <a:solidFill>
                  <a:srgbClr val="FF0000"/>
                </a:solidFill>
                <a:latin typeface="Apple Casual"/>
                <a:cs typeface="Apple Casual"/>
              </a:rPr>
              <a:t>Response</a:t>
            </a:r>
            <a:endParaRPr lang="en-US" sz="5400" b="1" dirty="0">
              <a:solidFill>
                <a:srgbClr val="FF0000"/>
              </a:solidFill>
              <a:latin typeface="Apple Casual"/>
              <a:cs typeface="Apple Casua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2600" y="2074931"/>
            <a:ext cx="2491740" cy="3337560"/>
          </a:xfrm>
          <a:prstGeom prst="rect">
            <a:avLst/>
          </a:prstGeom>
        </p:spPr>
      </p:pic>
      <p:sp>
        <p:nvSpPr>
          <p:cNvPr id="3" name="TextBox 2"/>
          <p:cNvSpPr txBox="1"/>
          <p:nvPr/>
        </p:nvSpPr>
        <p:spPr>
          <a:xfrm>
            <a:off x="457200" y="1143000"/>
            <a:ext cx="8229600" cy="5201423"/>
          </a:xfrm>
          <a:prstGeom prst="rect">
            <a:avLst/>
          </a:prstGeom>
          <a:noFill/>
        </p:spPr>
        <p:txBody>
          <a:bodyPr wrap="square" rtlCol="0">
            <a:spAutoFit/>
          </a:bodyPr>
          <a:lstStyle/>
          <a:p>
            <a:r>
              <a:rPr lang="en-US" sz="2000" dirty="0" smtClean="0"/>
              <a:t>     </a:t>
            </a:r>
          </a:p>
          <a:p>
            <a:r>
              <a:rPr lang="en-US" sz="2000" dirty="0" smtClean="0"/>
              <a:t>     1.  </a:t>
            </a:r>
            <a:r>
              <a:rPr lang="en-US" sz="2400" dirty="0" smtClean="0"/>
              <a:t>The poet’s attitude toward the cut is ironic, stating one thing and meaning quite another.  Through the trivialization of the cut, the poet creates a scene of such sharp detail that she renders the cut horrific.  She calls the cut a </a:t>
            </a:r>
            <a:r>
              <a:rPr lang="en-US" sz="2400" i="1" dirty="0" smtClean="0"/>
              <a:t>thrill</a:t>
            </a:r>
            <a:r>
              <a:rPr lang="en-US" sz="2400" dirty="0" smtClean="0"/>
              <a:t> and compares her thumb to an onion, </a:t>
            </a:r>
            <a:r>
              <a:rPr lang="en-US" sz="2400" b="1" i="1" dirty="0" smtClean="0"/>
              <a:t>the top quite gone/Except for a sort of hinge/Of skin.  </a:t>
            </a:r>
            <a:r>
              <a:rPr lang="en-US" sz="2400" dirty="0" smtClean="0"/>
              <a:t>Giving her thumb the same value as a slice of onion serves the opposite purpose:  it affirms the value of her thumb and acknowledges the horror of the cut.  The ironic tone works the same way with the image of the partially severed top of her thumb:  </a:t>
            </a:r>
            <a:r>
              <a:rPr lang="en-US" sz="2400" b="1" i="1" dirty="0" smtClean="0"/>
              <a:t>a flap like a hat.  </a:t>
            </a:r>
            <a:r>
              <a:rPr lang="en-US" sz="2400" dirty="0" smtClean="0"/>
              <a:t>Comparing the partially severed skin to a hat increases the horror of the cut by trivializing it through her imagery and detail.</a:t>
            </a:r>
          </a:p>
          <a:p>
            <a:r>
              <a:rPr lang="en-US" sz="2400" dirty="0" smtClean="0"/>
              <a:t>     </a:t>
            </a:r>
            <a:endParaRPr lang="en-US" sz="2400" dirty="0"/>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Rectangle 1"/>
          <p:cNvSpPr/>
          <p:nvPr/>
        </p:nvSpPr>
        <p:spPr>
          <a:xfrm>
            <a:off x="1143000" y="609600"/>
            <a:ext cx="6781800" cy="923330"/>
          </a:xfrm>
          <a:prstGeom prst="rect">
            <a:avLst/>
          </a:prstGeom>
        </p:spPr>
        <p:txBody>
          <a:bodyPr wrap="square">
            <a:spAutoFit/>
          </a:bodyPr>
          <a:lstStyle/>
          <a:p>
            <a:pPr algn="ctr"/>
            <a:r>
              <a:rPr lang="en-US" sz="5400" b="1" dirty="0" smtClean="0">
                <a:solidFill>
                  <a:srgbClr val="FF0000"/>
                </a:solidFill>
                <a:latin typeface="Apple Casual"/>
                <a:cs typeface="Apple Casual"/>
              </a:rPr>
              <a:t>Response</a:t>
            </a:r>
            <a:endParaRPr lang="en-US" sz="5400" b="1" dirty="0">
              <a:solidFill>
                <a:srgbClr val="FF0000"/>
              </a:solidFill>
              <a:latin typeface="Apple Casual"/>
              <a:cs typeface="Apple Casual"/>
            </a:endParaRPr>
          </a:p>
        </p:txBody>
      </p:sp>
      <p:sp>
        <p:nvSpPr>
          <p:cNvPr id="4" name="TextBox 3"/>
          <p:cNvSpPr txBox="1"/>
          <p:nvPr/>
        </p:nvSpPr>
        <p:spPr>
          <a:xfrm>
            <a:off x="990600" y="1600200"/>
            <a:ext cx="7391400" cy="3231654"/>
          </a:xfrm>
          <a:prstGeom prst="rect">
            <a:avLst/>
          </a:prstGeom>
          <a:noFill/>
        </p:spPr>
        <p:txBody>
          <a:bodyPr wrap="square" rtlCol="0">
            <a:spAutoFit/>
          </a:bodyPr>
          <a:lstStyle/>
          <a:p>
            <a:r>
              <a:rPr lang="en-US" sz="2400" dirty="0" smtClean="0"/>
              <a:t>2.   </a:t>
            </a:r>
            <a:r>
              <a:rPr lang="en-US" sz="2400" b="1" i="1" dirty="0" smtClean="0"/>
              <a:t>Dead white</a:t>
            </a:r>
            <a:r>
              <a:rPr lang="en-US" sz="2400" dirty="0" smtClean="0"/>
              <a:t> modifies </a:t>
            </a:r>
            <a:r>
              <a:rPr lang="en-US" sz="2400" b="1" i="1" dirty="0" smtClean="0"/>
              <a:t>hat,</a:t>
            </a:r>
            <a:r>
              <a:rPr lang="en-US" sz="2400" dirty="0" smtClean="0"/>
              <a:t> and, by implication, </a:t>
            </a:r>
            <a:r>
              <a:rPr lang="en-US" sz="2400" b="1" i="1" dirty="0" smtClean="0"/>
              <a:t>flap</a:t>
            </a:r>
            <a:r>
              <a:rPr lang="en-US" sz="2400" dirty="0" smtClean="0"/>
              <a:t> and </a:t>
            </a:r>
            <a:r>
              <a:rPr lang="en-US" sz="2400" b="1" i="1" dirty="0" smtClean="0"/>
              <a:t>skin.</a:t>
            </a:r>
            <a:r>
              <a:rPr lang="en-US" sz="2400" dirty="0" smtClean="0"/>
              <a:t>  </a:t>
            </a:r>
            <a:r>
              <a:rPr lang="en-US" sz="2400" b="1" i="1" dirty="0" smtClean="0"/>
              <a:t>White</a:t>
            </a:r>
            <a:r>
              <a:rPr lang="en-US" sz="2400" dirty="0" smtClean="0"/>
              <a:t> here is associated with death, dissolution and the pallor of corpses.  It generalizes the cut and forces the reader to consider death.  The </a:t>
            </a:r>
            <a:r>
              <a:rPr lang="en-US" sz="2400" b="1" i="1" dirty="0" smtClean="0"/>
              <a:t>red plush </a:t>
            </a:r>
            <a:r>
              <a:rPr lang="en-US" sz="2400" dirty="0" smtClean="0"/>
              <a:t>of the blood indicates a luxurious lushness, almost seductive.  The attitude revealed here is a dual one:  fear of death and attraction to it.</a:t>
            </a:r>
          </a:p>
          <a:p>
            <a:r>
              <a:rPr lang="en-US" dirty="0" smtClean="0"/>
              <a:t>     </a:t>
            </a:r>
          </a:p>
          <a:p>
            <a:endParaRPr lang="en-US" dirty="0"/>
          </a:p>
        </p:txBody>
      </p:sp>
      <p:pic>
        <p:nvPicPr>
          <p:cNvPr id="5" name="Picture 4" descr="sylviandted"/>
          <p:cNvPicPr>
            <a:picLocks noChangeAspect="1" noChangeArrowheads="1"/>
          </p:cNvPicPr>
          <p:nvPr/>
        </p:nvPicPr>
        <p:blipFill>
          <a:blip r:embed="rId2"/>
          <a:srcRect/>
          <a:stretch>
            <a:fillRect/>
          </a:stretch>
        </p:blipFill>
        <p:spPr bwMode="auto">
          <a:xfrm>
            <a:off x="5029200" y="3886200"/>
            <a:ext cx="2532063" cy="2590800"/>
          </a:xfrm>
          <a:prstGeom prst="rect">
            <a:avLst/>
          </a:prstGeom>
          <a:ln>
            <a:noFill/>
          </a:ln>
          <a:effectLst>
            <a:softEdge rad="112500"/>
          </a:effectLst>
        </p:spPr>
      </p:pic>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93292" y="631823"/>
            <a:ext cx="5398108" cy="1415772"/>
          </a:xfrm>
          <a:prstGeom prst="rect">
            <a:avLst/>
          </a:prstGeom>
          <a:noFill/>
        </p:spPr>
        <p:txBody>
          <a:bodyPr wrap="square" rtlCol="0">
            <a:spAutoFit/>
          </a:bodyPr>
          <a:lstStyle/>
          <a:p>
            <a:pPr algn="ctr"/>
            <a:r>
              <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stA="50000" endPos="75000" dist="12700" dir="5400000" sy="-100000" algn="bl" rotWithShape="0"/>
                </a:effectLst>
              </a:rPr>
              <a:t>Tone #2</a:t>
            </a:r>
          </a:p>
          <a:p>
            <a:endParaRPr lang="en-US" sz="3200" b="1" i="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0" y="4267200"/>
            <a:ext cx="4876799" cy="2362200"/>
          </a:xfrm>
          <a:prstGeom prst="rect">
            <a:avLst/>
          </a:prstGeom>
        </p:spPr>
      </p:pic>
      <p:sp>
        <p:nvSpPr>
          <p:cNvPr id="3" name="TextBox 2"/>
          <p:cNvSpPr txBox="1"/>
          <p:nvPr/>
        </p:nvSpPr>
        <p:spPr>
          <a:xfrm>
            <a:off x="533400" y="1371600"/>
            <a:ext cx="7848599" cy="4770537"/>
          </a:xfrm>
          <a:prstGeom prst="rect">
            <a:avLst/>
          </a:prstGeom>
          <a:noFill/>
        </p:spPr>
        <p:txBody>
          <a:bodyPr wrap="square" rtlCol="0">
            <a:spAutoFit/>
          </a:bodyPr>
          <a:lstStyle/>
          <a:p>
            <a:r>
              <a:rPr lang="en-US" sz="3200" b="1" dirty="0" smtClean="0"/>
              <a:t>Consider</a:t>
            </a:r>
            <a:r>
              <a:rPr lang="en-US" sz="3200" dirty="0" smtClean="0"/>
              <a:t>:</a:t>
            </a:r>
          </a:p>
          <a:p>
            <a:r>
              <a:rPr lang="en-US" sz="2400" dirty="0" smtClean="0"/>
              <a:t>     Microphone feedback kept blaring out the speaker’s words, but I got the outline.  Withdrawal of our troops from Vietnam.  Recognition of Cuba.  Immediate commutation of student loans. Until all these demands were met, the speaker said he considered himself in a state of unconditional war with the United States government.</a:t>
            </a:r>
          </a:p>
          <a:p>
            <a:endParaRPr lang="en-US" sz="2400" dirty="0" smtClean="0"/>
          </a:p>
          <a:p>
            <a:r>
              <a:rPr lang="en-US" sz="2400" dirty="0" smtClean="0"/>
              <a:t>I laughed out loud.</a:t>
            </a:r>
          </a:p>
          <a:p>
            <a:r>
              <a:rPr lang="en-US" sz="2400" dirty="0" smtClean="0"/>
              <a:t>					--                                             --</a:t>
            </a:r>
            <a:r>
              <a:rPr lang="en-US" sz="2400" b="1" dirty="0" smtClean="0"/>
              <a:t>Tobias Wolff, “Civilian”</a:t>
            </a:r>
          </a:p>
          <a:p>
            <a:endParaRPr lang="en-US" sz="3200" dirty="0" smtClean="0"/>
          </a:p>
        </p:txBody>
      </p:sp>
    </p:spTree>
    <p:extLst>
      <p:ext uri="{BB962C8B-B14F-4D97-AF65-F5344CB8AC3E}">
        <p14:creationId xmlns:p14="http://schemas.microsoft.com/office/powerpoint/2010/main" val="4219678216"/>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520" y="609600"/>
            <a:ext cx="2900480" cy="923330"/>
          </a:xfrm>
          <a:prstGeom prst="rect">
            <a:avLst/>
          </a:prstGeom>
          <a:noFill/>
        </p:spPr>
        <p:txBody>
          <a:bodyPr wrap="square" rtlCol="0">
            <a:spAutoFit/>
          </a:bodyPr>
          <a:lstStyle/>
          <a:p>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endParaRPr lang="en-US" sz="5400" b="1" dirty="0"/>
          </a:p>
        </p:txBody>
      </p:sp>
      <p:sp>
        <p:nvSpPr>
          <p:cNvPr id="5" name="TextBox 4"/>
          <p:cNvSpPr txBox="1"/>
          <p:nvPr/>
        </p:nvSpPr>
        <p:spPr>
          <a:xfrm>
            <a:off x="457200" y="1439376"/>
            <a:ext cx="4114800" cy="3785652"/>
          </a:xfrm>
          <a:prstGeom prst="rect">
            <a:avLst/>
          </a:prstGeom>
          <a:noFill/>
        </p:spPr>
        <p:txBody>
          <a:bodyPr wrap="square" rtlCol="0">
            <a:spAutoFit/>
          </a:bodyPr>
          <a:lstStyle/>
          <a:p>
            <a:pPr marL="457200" indent="-457200">
              <a:buAutoNum type="arabicPeriod"/>
            </a:pPr>
            <a:r>
              <a:rPr lang="en-US" sz="2400" dirty="0" smtClean="0"/>
              <a:t>What is the attitude of the narrator toward the political speaker in this passage?  How do you know? </a:t>
            </a:r>
          </a:p>
          <a:p>
            <a:endParaRPr lang="en-US" sz="2400" dirty="0"/>
          </a:p>
          <a:p>
            <a:r>
              <a:rPr lang="en-US" sz="2400" dirty="0" smtClean="0"/>
              <a:t>2.  How does the use of a short direct sentence at the end of the passage </a:t>
            </a:r>
            <a:r>
              <a:rPr lang="en-US" sz="2400" b="1" dirty="0" smtClean="0"/>
              <a:t>(</a:t>
            </a:r>
            <a:r>
              <a:rPr lang="en-US" sz="2400" b="1" i="1" dirty="0" smtClean="0"/>
              <a:t>I laughed out loud</a:t>
            </a:r>
            <a:r>
              <a:rPr lang="en-US" sz="2400" b="1" dirty="0" smtClean="0"/>
              <a:t>)</a:t>
            </a:r>
            <a:r>
              <a:rPr lang="en-US" sz="2400" dirty="0" smtClean="0"/>
              <a:t> contribute to the tone?</a:t>
            </a: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9200" y="2286000"/>
            <a:ext cx="3505200" cy="3436620"/>
          </a:xfrm>
          <a:prstGeom prst="rect">
            <a:avLst/>
          </a:prstGeom>
        </p:spPr>
      </p:pic>
    </p:spTree>
    <p:extLst>
      <p:ext uri="{BB962C8B-B14F-4D97-AF65-F5344CB8AC3E}">
        <p14:creationId xmlns:p14="http://schemas.microsoft.com/office/powerpoint/2010/main" val="891706639"/>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Rectangle 1"/>
          <p:cNvSpPr/>
          <p:nvPr/>
        </p:nvSpPr>
        <p:spPr>
          <a:xfrm>
            <a:off x="685800" y="457200"/>
            <a:ext cx="7620000" cy="923330"/>
          </a:xfrm>
          <a:prstGeom prst="rect">
            <a:avLst/>
          </a:prstGeom>
        </p:spPr>
        <p:txBody>
          <a:bodyPr wrap="square">
            <a:spAutoFit/>
          </a:bodyPr>
          <a:lstStyle/>
          <a:p>
            <a:pPr algn="ctr"/>
            <a:r>
              <a:rPr lang="en-US" sz="5400" b="1" dirty="0" smtClean="0">
                <a:solidFill>
                  <a:srgbClr val="FF0000"/>
                </a:solidFill>
                <a:latin typeface="Apple Casual"/>
                <a:cs typeface="Apple Casual"/>
              </a:rPr>
              <a:t>Response</a:t>
            </a:r>
            <a:endParaRPr lang="en-US" sz="5400" dirty="0"/>
          </a:p>
        </p:txBody>
      </p:sp>
      <p:sp>
        <p:nvSpPr>
          <p:cNvPr id="4" name="TextBox 3"/>
          <p:cNvSpPr txBox="1"/>
          <p:nvPr/>
        </p:nvSpPr>
        <p:spPr>
          <a:xfrm>
            <a:off x="609600" y="1752600"/>
            <a:ext cx="7772400" cy="3785652"/>
          </a:xfrm>
          <a:prstGeom prst="rect">
            <a:avLst/>
          </a:prstGeom>
          <a:noFill/>
        </p:spPr>
        <p:txBody>
          <a:bodyPr wrap="square" rtlCol="0">
            <a:spAutoFit/>
          </a:bodyPr>
          <a:lstStyle/>
          <a:p>
            <a:r>
              <a:rPr lang="en-US" sz="2400" dirty="0" smtClean="0"/>
              <a:t>1.  The attitude of the narrator toward the political speaker is sardonic.  The fact that the microphone feedback was</a:t>
            </a:r>
            <a:r>
              <a:rPr lang="en-US" sz="2400" b="1" i="1" dirty="0" smtClean="0"/>
              <a:t> blaring out the speaker’s words, </a:t>
            </a:r>
            <a:r>
              <a:rPr lang="en-US" sz="2400" dirty="0" smtClean="0"/>
              <a:t>but the narrator still </a:t>
            </a:r>
            <a:r>
              <a:rPr lang="en-US" sz="2400" b="1" i="1" dirty="0" smtClean="0"/>
              <a:t>got the outline</a:t>
            </a:r>
            <a:r>
              <a:rPr lang="en-US" sz="2400" dirty="0" smtClean="0"/>
              <a:t> indicates that it is not necessary to hear all of the speech to get the gist, that much of it is rant and rhetoric.  The sentence fragments give the main ideas of the speech: slogans without substance.  And the speaker’s declaration that he alone is </a:t>
            </a:r>
            <a:r>
              <a:rPr lang="en-US" sz="2400" b="1" i="1" dirty="0" smtClean="0"/>
              <a:t>in a state of unconditional war with the United States government </a:t>
            </a:r>
            <a:r>
              <a:rPr lang="en-US" sz="2400" dirty="0" smtClean="0"/>
              <a:t>makes the speaker look pretentious and ridiculous. </a:t>
            </a:r>
            <a:endParaRPr lang="en-US" sz="2400" dirty="0"/>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Rectangle 1"/>
          <p:cNvSpPr/>
          <p:nvPr/>
        </p:nvSpPr>
        <p:spPr>
          <a:xfrm>
            <a:off x="457200" y="838199"/>
            <a:ext cx="7924800" cy="923330"/>
          </a:xfrm>
          <a:prstGeom prst="rect">
            <a:avLst/>
          </a:prstGeom>
        </p:spPr>
        <p:txBody>
          <a:bodyPr wrap="square">
            <a:spAutoFit/>
          </a:bodyPr>
          <a:lstStyle/>
          <a:p>
            <a:pPr algn="ctr"/>
            <a:r>
              <a:rPr lang="en-US" sz="5400" b="1" dirty="0" smtClean="0">
                <a:solidFill>
                  <a:srgbClr val="FF0000"/>
                </a:solidFill>
                <a:latin typeface="Apple Casual"/>
                <a:cs typeface="Apple Casual"/>
              </a:rPr>
              <a:t>Response</a:t>
            </a:r>
            <a:endParaRPr lang="en-US" sz="5400" dirty="0"/>
          </a:p>
        </p:txBody>
      </p:sp>
      <p:sp>
        <p:nvSpPr>
          <p:cNvPr id="3" name="TextBox 2"/>
          <p:cNvSpPr txBox="1"/>
          <p:nvPr/>
        </p:nvSpPr>
        <p:spPr>
          <a:xfrm>
            <a:off x="533400" y="2209800"/>
            <a:ext cx="8229600" cy="1938992"/>
          </a:xfrm>
          <a:prstGeom prst="rect">
            <a:avLst/>
          </a:prstGeom>
          <a:noFill/>
        </p:spPr>
        <p:txBody>
          <a:bodyPr wrap="square" rtlCol="0">
            <a:spAutoFit/>
          </a:bodyPr>
          <a:lstStyle/>
          <a:p>
            <a:r>
              <a:rPr lang="en-US" sz="2400" dirty="0" smtClean="0"/>
              <a:t>2.  The short, direct sentence at the end of the passage makes a mockery of the political speech and fixes the sardonic tone of the passage.  Not only does the narrator laugh at the speech, he laughs </a:t>
            </a:r>
            <a:r>
              <a:rPr lang="en-US" sz="2400" b="1" i="1" dirty="0" smtClean="0"/>
              <a:t>out loud, </a:t>
            </a:r>
            <a:r>
              <a:rPr lang="en-US" sz="2400" dirty="0" smtClean="0"/>
              <a:t>a clear dismissal of the rhetoric and a public acknowledgement of his scorn.</a:t>
            </a:r>
            <a:endParaRPr lang="en-US" sz="2400" dirty="0"/>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tint val="80000"/>
                <a:satMod val="300000"/>
              </a:schemeClr>
            </a:gs>
            <a:gs pos="100000">
              <a:schemeClr val="bg2">
                <a:shade val="30000"/>
                <a:satMod val="200000"/>
              </a:schemeClr>
            </a:gs>
            <a:gs pos="50000">
              <a:schemeClr val="bg2">
                <a:tint val="80000"/>
                <a:satMod val="300000"/>
              </a:schemeClr>
            </a:gs>
            <a:gs pos="75000">
              <a:schemeClr val="bg2">
                <a:tint val="80000"/>
                <a:satMod val="30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3" name="Rectangle 2"/>
          <p:cNvSpPr/>
          <p:nvPr/>
        </p:nvSpPr>
        <p:spPr>
          <a:xfrm>
            <a:off x="304800" y="443211"/>
            <a:ext cx="8458199" cy="923330"/>
          </a:xfrm>
          <a:prstGeom prst="rect">
            <a:avLst/>
          </a:prstGeom>
        </p:spPr>
        <p:txBody>
          <a:bodyPr wrap="square">
            <a:spAutoFit/>
          </a:bodyPr>
          <a:lstStyle/>
          <a:p>
            <a:r>
              <a:rPr lang="en-US" sz="54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                   </a:t>
            </a:r>
            <a:r>
              <a:rPr lang="en-US" sz="54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Tone #3</a:t>
            </a:r>
            <a:endParaRPr lang="en-US" dirty="0">
              <a:effectLst>
                <a:reflection stA="50000" endPos="75000" dist="12700" dir="5400000" sy="-100000" algn="bl" rotWithShape="0"/>
              </a:effectLst>
            </a:endParaRPr>
          </a:p>
        </p:txBody>
      </p:sp>
      <p:sp>
        <p:nvSpPr>
          <p:cNvPr id="5" name="TextBox 4"/>
          <p:cNvSpPr txBox="1"/>
          <p:nvPr/>
        </p:nvSpPr>
        <p:spPr>
          <a:xfrm>
            <a:off x="609600" y="1041023"/>
            <a:ext cx="7924800" cy="5447645"/>
          </a:xfrm>
          <a:prstGeom prst="rect">
            <a:avLst/>
          </a:prstGeom>
          <a:noFill/>
        </p:spPr>
        <p:txBody>
          <a:bodyPr wrap="square" rtlCol="0">
            <a:spAutoFit/>
          </a:bodyPr>
          <a:lstStyle/>
          <a:p>
            <a:r>
              <a:rPr lang="en-US" sz="2400" b="1" dirty="0" smtClean="0"/>
              <a:t>Consider:</a:t>
            </a:r>
          </a:p>
          <a:p>
            <a:r>
              <a:rPr lang="en-US" sz="2400" dirty="0" smtClean="0"/>
              <a:t>     It’s his first exposure to Third World passion.  He thought only Americans had informed political opinion—other people staged coups out of spite and misery.  It’s an unwelcome revelation to him that a reasonably educated and rational man like Ro would die for things that he, Brent, has never heard of and would rather laugh about.  Ro was tortured in jail.  </a:t>
            </a:r>
            <a:r>
              <a:rPr lang="en-US" sz="2400" dirty="0" err="1" smtClean="0"/>
              <a:t>Franny</a:t>
            </a:r>
            <a:r>
              <a:rPr lang="en-US" sz="2400" dirty="0" smtClean="0"/>
              <a:t> has taken off her earphones.  Electrodes, canes, freezing tanks.  He leaves nothing out.  Something’s gotten into Ro.</a:t>
            </a:r>
          </a:p>
          <a:p>
            <a:endParaRPr lang="en-US" sz="2400" dirty="0" smtClean="0"/>
          </a:p>
          <a:p>
            <a:r>
              <a:rPr lang="en-US" sz="2400" dirty="0" smtClean="0"/>
              <a:t>Dad looks sick.  The meaning of Thanksgiving should not be so explicit.</a:t>
            </a:r>
          </a:p>
          <a:p>
            <a:r>
              <a:rPr lang="en-US" sz="2400" dirty="0" smtClean="0"/>
              <a:t>			</a:t>
            </a:r>
            <a:r>
              <a:rPr lang="en-US" sz="2400" b="1" dirty="0" smtClean="0"/>
              <a:t>-- </a:t>
            </a:r>
            <a:r>
              <a:rPr lang="en-US" sz="2400" b="1" dirty="0" err="1" smtClean="0"/>
              <a:t>Bharati</a:t>
            </a:r>
            <a:r>
              <a:rPr lang="en-US" sz="2400" b="1" dirty="0" smtClean="0"/>
              <a:t> </a:t>
            </a:r>
            <a:r>
              <a:rPr lang="en-US" sz="2400" b="1" dirty="0" err="1" smtClean="0"/>
              <a:t>Mukherjee</a:t>
            </a:r>
            <a:r>
              <a:rPr lang="en-US" sz="2400" b="1" dirty="0" smtClean="0"/>
              <a:t>, “Orbiting”</a:t>
            </a:r>
          </a:p>
          <a:p>
            <a:endParaRPr lang="en-US" dirty="0" smtClean="0"/>
          </a:p>
          <a:p>
            <a:endParaRPr lang="en-US" dirty="0"/>
          </a:p>
        </p:txBody>
      </p:sp>
    </p:spTree>
    <p:extLst>
      <p:ext uri="{BB962C8B-B14F-4D97-AF65-F5344CB8AC3E}">
        <p14:creationId xmlns:p14="http://schemas.microsoft.com/office/powerpoint/2010/main" val="554571791"/>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5213" y="376716"/>
            <a:ext cx="8153400" cy="6370975"/>
          </a:xfrm>
          <a:prstGeom prst="rect">
            <a:avLst/>
          </a:prstGeom>
          <a:noFill/>
        </p:spPr>
        <p:txBody>
          <a:bodyPr wrap="square" rtlCol="0">
            <a:spAutoFit/>
          </a:bodyPr>
          <a:lstStyle/>
          <a:p>
            <a:endPar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r>
              <a:rPr lang="en-U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a:p>
            <a:endPar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457200" indent="-457200">
              <a:buAutoNum type="arabicPeriod"/>
            </a:pPr>
            <a:r>
              <a:rPr lang="en-US" sz="2400" dirty="0" smtClean="0">
                <a:ln w="1905"/>
                <a:effectLst>
                  <a:innerShdw blurRad="69850" dist="43180" dir="5400000">
                    <a:srgbClr val="000000">
                      <a:alpha val="65000"/>
                    </a:srgbClr>
                  </a:innerShdw>
                </a:effectLst>
              </a:rPr>
              <a:t>What is the narrator’s attitude toward </a:t>
            </a:r>
          </a:p>
          <a:p>
            <a:r>
              <a:rPr lang="en-US" sz="2400" dirty="0" smtClean="0">
                <a:ln w="1905"/>
                <a:effectLst>
                  <a:innerShdw blurRad="69850" dist="43180" dir="5400000">
                    <a:srgbClr val="000000">
                      <a:alpha val="65000"/>
                    </a:srgbClr>
                  </a:innerShdw>
                </a:effectLst>
              </a:rPr>
              <a:t>Brent (Dad)?  Cite your evidence.</a:t>
            </a:r>
          </a:p>
          <a:p>
            <a:endParaRPr lang="en-US" sz="2400" dirty="0" smtClean="0">
              <a:ln w="1905"/>
              <a:effectLst>
                <a:innerShdw blurRad="69850" dist="43180" dir="5400000">
                  <a:srgbClr val="000000">
                    <a:alpha val="65000"/>
                  </a:srgbClr>
                </a:innerShdw>
              </a:effectLst>
            </a:endParaRPr>
          </a:p>
          <a:p>
            <a:pPr marL="457200" indent="-457200">
              <a:buAutoNum type="arabicPeriod" startAt="2"/>
            </a:pPr>
            <a:r>
              <a:rPr lang="en-US" sz="2400" dirty="0" smtClean="0">
                <a:ln w="1905"/>
                <a:effectLst>
                  <a:innerShdw blurRad="69850" dist="43180" dir="5400000">
                    <a:srgbClr val="000000">
                      <a:alpha val="65000"/>
                    </a:srgbClr>
                  </a:innerShdw>
                </a:effectLst>
              </a:rPr>
              <a:t>How does the syntax in this passage</a:t>
            </a:r>
          </a:p>
          <a:p>
            <a:r>
              <a:rPr lang="en-US" sz="2400" dirty="0" smtClean="0">
                <a:ln w="1905"/>
                <a:effectLst>
                  <a:innerShdw blurRad="69850" dist="43180" dir="5400000">
                    <a:srgbClr val="000000">
                      <a:alpha val="65000"/>
                    </a:srgbClr>
                  </a:innerShdw>
                </a:effectLst>
              </a:rPr>
              <a:t> help create the tone?</a:t>
            </a:r>
          </a:p>
          <a:p>
            <a:pPr marL="457200" indent="-457200">
              <a:buAutoNum type="arabicPeriod"/>
            </a:pPr>
            <a:endParaRPr lang="en-US" sz="2400" dirty="0">
              <a:ln w="1905"/>
              <a:effectLst>
                <a:innerShdw blurRad="69850" dist="43180" dir="5400000">
                  <a:srgbClr val="000000">
                    <a:alpha val="65000"/>
                  </a:srgbClr>
                </a:innerShdw>
              </a:effectLst>
            </a:endParaRPr>
          </a:p>
          <a:p>
            <a:endParaRPr lang="en-US" sz="2400" dirty="0" smtClean="0">
              <a:ln w="1905"/>
              <a:effectLst>
                <a:innerShdw blurRad="69850" dist="43180" dir="5400000">
                  <a:srgbClr val="000000">
                    <a:alpha val="65000"/>
                  </a:srgbClr>
                </a:innerShdw>
              </a:effectLst>
            </a:endParaRPr>
          </a:p>
          <a:p>
            <a:endParaRPr lang="en-US"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endParaRPr lang="en-US" sz="5400" dirty="0" smtClean="0"/>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7573"/>
          <a:stretch/>
        </p:blipFill>
        <p:spPr>
          <a:xfrm>
            <a:off x="5890517" y="1676400"/>
            <a:ext cx="2859024" cy="4273685"/>
          </a:xfrm>
          <a:prstGeom prst="rect">
            <a:avLst/>
          </a:prstGeom>
          <a:ln>
            <a:noFill/>
          </a:ln>
          <a:effectLst>
            <a:softEdge rad="112500"/>
          </a:effectLst>
        </p:spPr>
      </p:pic>
    </p:spTree>
    <p:extLst>
      <p:ext uri="{BB962C8B-B14F-4D97-AF65-F5344CB8AC3E}">
        <p14:creationId xmlns:p14="http://schemas.microsoft.com/office/powerpoint/2010/main" val="1036659075"/>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Rectangle 1"/>
          <p:cNvSpPr/>
          <p:nvPr/>
        </p:nvSpPr>
        <p:spPr>
          <a:xfrm>
            <a:off x="1447800" y="228600"/>
            <a:ext cx="6400800" cy="923330"/>
          </a:xfrm>
          <a:prstGeom prst="rect">
            <a:avLst/>
          </a:prstGeom>
        </p:spPr>
        <p:txBody>
          <a:bodyPr wrap="square">
            <a:spAutoFit/>
          </a:bodyPr>
          <a:lstStyle/>
          <a:p>
            <a:pPr algn="ctr"/>
            <a:r>
              <a:rPr lang="en-US" sz="5400" b="1" dirty="0" smtClean="0">
                <a:solidFill>
                  <a:srgbClr val="FF0000"/>
                </a:solidFill>
                <a:latin typeface="Apple Casual"/>
                <a:cs typeface="Apple Casual"/>
              </a:rPr>
              <a:t>Response</a:t>
            </a:r>
            <a:endParaRPr lang="en-US" sz="5400" b="1" dirty="0">
              <a:solidFill>
                <a:srgbClr val="FF0000"/>
              </a:solidFill>
              <a:latin typeface="Apple Casual"/>
              <a:cs typeface="Apple Casual"/>
            </a:endParaRPr>
          </a:p>
        </p:txBody>
      </p:sp>
      <p:sp>
        <p:nvSpPr>
          <p:cNvPr id="3" name="TextBox 2"/>
          <p:cNvSpPr txBox="1"/>
          <p:nvPr/>
        </p:nvSpPr>
        <p:spPr>
          <a:xfrm>
            <a:off x="685800" y="1371600"/>
            <a:ext cx="7696200" cy="3785652"/>
          </a:xfrm>
          <a:prstGeom prst="rect">
            <a:avLst/>
          </a:prstGeom>
          <a:noFill/>
        </p:spPr>
        <p:txBody>
          <a:bodyPr wrap="square" rtlCol="0">
            <a:spAutoFit/>
          </a:bodyPr>
          <a:lstStyle/>
          <a:p>
            <a:r>
              <a:rPr lang="en-US" sz="2400" dirty="0" smtClean="0"/>
              <a:t>1.  The narrator’s attitude is disparaging but not condemnatory.  Tone is established through diction, detail, imagery, and syntax.  First, the narrator establishes Brent’s narrow-mindedness through diction and detail.  He thinks </a:t>
            </a:r>
            <a:r>
              <a:rPr lang="en-US" sz="2400" b="1" i="1" dirty="0" smtClean="0"/>
              <a:t>only Americans [have] informed political opinion</a:t>
            </a:r>
            <a:r>
              <a:rPr lang="en-US" sz="2400" i="1" dirty="0" smtClean="0"/>
              <a:t>.  </a:t>
            </a:r>
            <a:r>
              <a:rPr lang="en-US" sz="2400" dirty="0" smtClean="0"/>
              <a:t>He thinks </a:t>
            </a:r>
            <a:r>
              <a:rPr lang="en-US" sz="2400" b="1" i="1" dirty="0" smtClean="0"/>
              <a:t>other people [stage] coups out of spite and misery</a:t>
            </a:r>
            <a:r>
              <a:rPr lang="en-US" sz="2400" i="1" dirty="0" smtClean="0"/>
              <a:t>.  </a:t>
            </a:r>
            <a:r>
              <a:rPr lang="en-US" sz="2400" dirty="0" smtClean="0"/>
              <a:t>He would rather </a:t>
            </a:r>
            <a:r>
              <a:rPr lang="en-US" sz="2400" b="1" i="1" dirty="0" smtClean="0"/>
              <a:t>laugh about </a:t>
            </a:r>
            <a:r>
              <a:rPr lang="en-US" sz="2400" dirty="0" smtClean="0"/>
              <a:t>the things that Ro would </a:t>
            </a:r>
            <a:r>
              <a:rPr lang="en-US" sz="2400" b="1" i="1" dirty="0" smtClean="0"/>
              <a:t>die for</a:t>
            </a:r>
            <a:r>
              <a:rPr lang="en-US" sz="2400" i="1" dirty="0" smtClean="0"/>
              <a:t>, </a:t>
            </a:r>
            <a:r>
              <a:rPr lang="en-US" sz="2400" dirty="0" smtClean="0"/>
              <a:t>and he believes the meaning of Thanksgiving should not be so explicit.  Further, it is unwelcome news that he might be wrong.  </a:t>
            </a:r>
            <a:endParaRPr lang="en-US" sz="2400" dirty="0"/>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 name="Rectangle 2"/>
          <p:cNvSpPr/>
          <p:nvPr/>
        </p:nvSpPr>
        <p:spPr>
          <a:xfrm>
            <a:off x="914400" y="457200"/>
            <a:ext cx="7467600" cy="923330"/>
          </a:xfrm>
          <a:prstGeom prst="rect">
            <a:avLst/>
          </a:prstGeom>
        </p:spPr>
        <p:txBody>
          <a:bodyPr wrap="square">
            <a:spAutoFit/>
          </a:bodyPr>
          <a:lstStyle/>
          <a:p>
            <a:pPr algn="ctr"/>
            <a:r>
              <a:rPr lang="en-US" sz="5400" b="1" dirty="0" smtClean="0">
                <a:solidFill>
                  <a:srgbClr val="FF0000"/>
                </a:solidFill>
                <a:latin typeface="Apple Casual"/>
                <a:cs typeface="Apple Casual"/>
              </a:rPr>
              <a:t>Response</a:t>
            </a:r>
            <a:endParaRPr lang="en-US" sz="5400" dirty="0"/>
          </a:p>
        </p:txBody>
      </p:sp>
      <p:sp>
        <p:nvSpPr>
          <p:cNvPr id="5" name="TextBox 4"/>
          <p:cNvSpPr txBox="1"/>
          <p:nvPr/>
        </p:nvSpPr>
        <p:spPr>
          <a:xfrm>
            <a:off x="762000" y="1676400"/>
            <a:ext cx="7467600" cy="3416320"/>
          </a:xfrm>
          <a:prstGeom prst="rect">
            <a:avLst/>
          </a:prstGeom>
          <a:noFill/>
        </p:spPr>
        <p:txBody>
          <a:bodyPr wrap="square" rtlCol="0">
            <a:spAutoFit/>
          </a:bodyPr>
          <a:lstStyle/>
          <a:p>
            <a:r>
              <a:rPr lang="en-US" sz="2400" dirty="0" smtClean="0"/>
              <a:t>1. (continued) Brent’s prejudice is in sharp contrast to the images of Ro’s torture: electrodes, canes, freezing tanks.  The simple concreteness of these images makes Brent’s opinions and laughter hollow.  The tone is not completely disparaging, however.  Since this is Brent’s </a:t>
            </a:r>
            <a:r>
              <a:rPr lang="en-US" sz="2400" b="1" i="1" dirty="0" smtClean="0"/>
              <a:t>first exposure to Third World passion</a:t>
            </a:r>
            <a:r>
              <a:rPr lang="en-US" sz="2400" dirty="0" smtClean="0"/>
              <a:t> and he </a:t>
            </a:r>
            <a:r>
              <a:rPr lang="en-US" sz="2400" b="1" i="1" dirty="0" smtClean="0"/>
              <a:t>looks sick</a:t>
            </a:r>
            <a:r>
              <a:rPr lang="en-US" sz="2400" dirty="0" smtClean="0"/>
              <a:t> after the encounter, there is some built-in forgiveness for his narrow-mindedness and some acceptance for his provincialism.</a:t>
            </a:r>
            <a:endParaRPr lang="en-US" sz="2400" b="1" i="1" dirty="0" smtClean="0"/>
          </a:p>
          <a:p>
            <a:endParaRPr lang="en-US" dirty="0"/>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Rectangle 1"/>
          <p:cNvSpPr/>
          <p:nvPr/>
        </p:nvSpPr>
        <p:spPr>
          <a:xfrm>
            <a:off x="762000" y="457200"/>
            <a:ext cx="7543800" cy="923330"/>
          </a:xfrm>
          <a:prstGeom prst="rect">
            <a:avLst/>
          </a:prstGeom>
        </p:spPr>
        <p:txBody>
          <a:bodyPr wrap="square">
            <a:spAutoFit/>
          </a:bodyPr>
          <a:lstStyle/>
          <a:p>
            <a:pPr algn="ctr"/>
            <a:r>
              <a:rPr lang="en-US" sz="5400" b="1" dirty="0" smtClean="0">
                <a:solidFill>
                  <a:srgbClr val="FF0000"/>
                </a:solidFill>
                <a:latin typeface="Apple Casual"/>
                <a:cs typeface="Apple Casual"/>
              </a:rPr>
              <a:t>Response</a:t>
            </a:r>
            <a:endParaRPr lang="en-US" sz="5400" dirty="0"/>
          </a:p>
        </p:txBody>
      </p:sp>
      <p:sp>
        <p:nvSpPr>
          <p:cNvPr id="3" name="TextBox 2"/>
          <p:cNvSpPr txBox="1"/>
          <p:nvPr/>
        </p:nvSpPr>
        <p:spPr>
          <a:xfrm>
            <a:off x="457200" y="1371600"/>
            <a:ext cx="8077200" cy="4307383"/>
          </a:xfrm>
          <a:prstGeom prst="rect">
            <a:avLst/>
          </a:prstGeom>
          <a:noFill/>
        </p:spPr>
        <p:txBody>
          <a:bodyPr wrap="square" rtlCol="0">
            <a:spAutoFit/>
          </a:bodyPr>
          <a:lstStyle/>
          <a:p>
            <a:r>
              <a:rPr lang="en-US" sz="2400" dirty="0" smtClean="0"/>
              <a:t>2.  Syntax helps create the tone through the author’s control of sentence length.  Short sentences are used to emphasize the main ideas:  </a:t>
            </a:r>
            <a:r>
              <a:rPr lang="en-US" sz="2400" b="1" i="1" dirty="0" smtClean="0"/>
              <a:t>Ro was tortured in jail.  He leaves nothing out.  Something’s gotten into Ro.  Dad looks sick.  </a:t>
            </a:r>
            <a:r>
              <a:rPr lang="en-US" sz="2400" dirty="0" smtClean="0"/>
              <a:t>Longer sentences are used to build background and sets up Brent’s provincialism.  The real horror of the passage is presented in a sentence fragment:  </a:t>
            </a:r>
            <a:r>
              <a:rPr lang="en-US" sz="2400" b="1" i="1" dirty="0" smtClean="0"/>
              <a:t>electrodes, canes, freezing tanks.</a:t>
            </a:r>
            <a:r>
              <a:rPr lang="en-US" sz="2400" dirty="0" smtClean="0"/>
              <a:t>  The sentence fragment carries a shock value, which emphasizes the horror of the torture.  In addition, short sentences build tension and passion, as the conversation gets more and more one-sided and passionate.</a:t>
            </a:r>
            <a:endParaRPr lang="en-US" sz="2400" dirty="0"/>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457200"/>
            <a:ext cx="7467600" cy="923330"/>
          </a:xfrm>
          <a:prstGeom prst="rect">
            <a:avLst/>
          </a:prstGeom>
        </p:spPr>
        <p:txBody>
          <a:bodyPr wrap="square">
            <a:spAutoFit/>
          </a:bodyPr>
          <a:lstStyle/>
          <a:p>
            <a:pPr algn="ctr"/>
            <a:r>
              <a:rPr lang="en-US" sz="54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Tone #4</a:t>
            </a:r>
            <a:endParaRPr lang="en-US" sz="5400" dirty="0">
              <a:effectLst>
                <a:reflection stA="50000" endPos="75000" dist="12700" dir="5400000" sy="-100000" algn="bl" rotWithShape="0"/>
              </a:effectLst>
            </a:endParaRPr>
          </a:p>
        </p:txBody>
      </p:sp>
      <p:sp>
        <p:nvSpPr>
          <p:cNvPr id="4" name="TextBox 3"/>
          <p:cNvSpPr txBox="1"/>
          <p:nvPr/>
        </p:nvSpPr>
        <p:spPr>
          <a:xfrm>
            <a:off x="685800" y="1752600"/>
            <a:ext cx="7772400" cy="4893647"/>
          </a:xfrm>
          <a:prstGeom prst="rect">
            <a:avLst/>
          </a:prstGeom>
          <a:noFill/>
        </p:spPr>
        <p:txBody>
          <a:bodyPr wrap="square" rtlCol="0">
            <a:spAutoFit/>
          </a:bodyPr>
          <a:lstStyle/>
          <a:p>
            <a:r>
              <a:rPr lang="en-US" sz="2400" b="1" dirty="0" smtClean="0"/>
              <a:t>Consider:</a:t>
            </a:r>
          </a:p>
          <a:p>
            <a:r>
              <a:rPr lang="en-US" sz="2400" b="1" dirty="0" smtClean="0"/>
              <a:t>     </a:t>
            </a:r>
            <a:r>
              <a:rPr lang="en-US" sz="2400" dirty="0" smtClean="0"/>
              <a:t>I perceived, as I read, how the collective white man had been actually nothing but a piratical opportunist who used Faustian machinations to make his own Christianity his initial wedge in criminal conquests.  First, always “religiously,” he branded “heathen” and “pagan” labels upon ancient non-white cultures and civilizations.  The stage thus set, he then turned upon his non-white victims his weapons of war.</a:t>
            </a:r>
          </a:p>
          <a:p>
            <a:endParaRPr lang="en-US" sz="2400" dirty="0" smtClean="0"/>
          </a:p>
          <a:p>
            <a:r>
              <a:rPr lang="en-US" sz="2400" dirty="0" smtClean="0"/>
              <a:t>	</a:t>
            </a:r>
            <a:r>
              <a:rPr lang="en-US" sz="2400" b="1" dirty="0" smtClean="0"/>
              <a:t>--Malcolm X, </a:t>
            </a:r>
            <a:r>
              <a:rPr lang="en-US" sz="2400" b="1" i="1" dirty="0" smtClean="0"/>
              <a:t>The Autobiography of Malcolm X</a:t>
            </a:r>
            <a:r>
              <a:rPr lang="en-US" sz="2400" b="1" dirty="0" smtClean="0"/>
              <a:t> </a:t>
            </a:r>
          </a:p>
          <a:p>
            <a:endParaRPr lang="en-US" sz="2400" b="1" dirty="0" smtClean="0"/>
          </a:p>
          <a:p>
            <a:r>
              <a:rPr lang="en-US" sz="2400" b="1" dirty="0" smtClean="0"/>
              <a:t>     </a:t>
            </a:r>
          </a:p>
          <a:p>
            <a:endParaRPr lang="en-US" sz="2400" b="1" dirty="0"/>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533400"/>
            <a:ext cx="6037442" cy="1754327"/>
          </a:xfrm>
          <a:prstGeom prst="rect">
            <a:avLst/>
          </a:prstGeom>
        </p:spPr>
        <p:txBody>
          <a:bodyPr wrap="square">
            <a:spAutoFit/>
          </a:bodyPr>
          <a:lstStyle/>
          <a:p>
            <a:endPar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p>
        </p:txBody>
      </p:sp>
      <p:sp>
        <p:nvSpPr>
          <p:cNvPr id="3" name="TextBox 2"/>
          <p:cNvSpPr txBox="1"/>
          <p:nvPr/>
        </p:nvSpPr>
        <p:spPr>
          <a:xfrm>
            <a:off x="762000" y="2514600"/>
            <a:ext cx="7696200" cy="2308324"/>
          </a:xfrm>
          <a:prstGeom prst="rect">
            <a:avLst/>
          </a:prstGeom>
          <a:noFill/>
        </p:spPr>
        <p:txBody>
          <a:bodyPr wrap="square" rtlCol="0">
            <a:spAutoFit/>
          </a:bodyPr>
          <a:lstStyle/>
          <a:p>
            <a:pPr marL="457200" indent="-457200">
              <a:buAutoNum type="arabicPeriod"/>
            </a:pPr>
            <a:r>
              <a:rPr lang="en-US" sz="2400" dirty="0" smtClean="0"/>
              <a:t>What is the author’s attitude </a:t>
            </a:r>
          </a:p>
          <a:p>
            <a:r>
              <a:rPr lang="en-US" sz="2400" dirty="0" smtClean="0"/>
              <a:t>toward </a:t>
            </a:r>
            <a:r>
              <a:rPr lang="en-US" sz="2400" i="1" dirty="0" smtClean="0"/>
              <a:t>the collective white man?</a:t>
            </a:r>
          </a:p>
          <a:p>
            <a:endParaRPr lang="en-US" sz="2400" i="1" dirty="0"/>
          </a:p>
          <a:p>
            <a:r>
              <a:rPr lang="en-US" sz="2400" dirty="0" smtClean="0"/>
              <a:t>2.  What is the tone of the passage?  Circle and discuss the words that reveal the tone of this passage.</a:t>
            </a:r>
          </a:p>
          <a:p>
            <a:endParaRPr lang="en-US" sz="2400" b="1" dirty="0"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5764" y="533400"/>
            <a:ext cx="3063240" cy="3063240"/>
          </a:xfrm>
          <a:prstGeom prst="rect">
            <a:avLst/>
          </a:prstGeom>
        </p:spPr>
      </p:pic>
      <p:sp>
        <p:nvSpPr>
          <p:cNvPr id="5" name="TextBox 4"/>
          <p:cNvSpPr txBox="1"/>
          <p:nvPr/>
        </p:nvSpPr>
        <p:spPr>
          <a:xfrm>
            <a:off x="3873500" y="1955800"/>
            <a:ext cx="184666" cy="369332"/>
          </a:xfrm>
          <a:prstGeom prst="rect">
            <a:avLst/>
          </a:prstGeom>
          <a:noFill/>
        </p:spPr>
        <p:txBody>
          <a:bodyPr wrap="none" rtlCol="0">
            <a:spAutoFit/>
          </a:bodyPr>
          <a:lstStyle/>
          <a:p>
            <a:endParaRPr lang="en-US"/>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Rectangle 1"/>
          <p:cNvSpPr/>
          <p:nvPr/>
        </p:nvSpPr>
        <p:spPr>
          <a:xfrm>
            <a:off x="457200" y="457200"/>
            <a:ext cx="8077200" cy="923330"/>
          </a:xfrm>
          <a:prstGeom prst="rect">
            <a:avLst/>
          </a:prstGeom>
        </p:spPr>
        <p:txBody>
          <a:bodyPr wrap="square">
            <a:spAutoFit/>
          </a:bodyPr>
          <a:lstStyle/>
          <a:p>
            <a:pPr algn="ctr"/>
            <a:r>
              <a:rPr lang="en-US" sz="5400" b="1" dirty="0" smtClean="0">
                <a:solidFill>
                  <a:srgbClr val="FF0000"/>
                </a:solidFill>
                <a:latin typeface="Apple Casual"/>
                <a:cs typeface="Apple Casual"/>
              </a:rPr>
              <a:t>Response</a:t>
            </a:r>
            <a:endParaRPr lang="en-US" sz="5400" dirty="0"/>
          </a:p>
        </p:txBody>
      </p:sp>
      <p:sp>
        <p:nvSpPr>
          <p:cNvPr id="3" name="TextBox 2"/>
          <p:cNvSpPr txBox="1"/>
          <p:nvPr/>
        </p:nvSpPr>
        <p:spPr>
          <a:xfrm>
            <a:off x="609600" y="1600200"/>
            <a:ext cx="7467600" cy="4524315"/>
          </a:xfrm>
          <a:prstGeom prst="rect">
            <a:avLst/>
          </a:prstGeom>
          <a:noFill/>
        </p:spPr>
        <p:txBody>
          <a:bodyPr wrap="square" rtlCol="0">
            <a:spAutoFit/>
          </a:bodyPr>
          <a:lstStyle/>
          <a:p>
            <a:pPr marL="457200" indent="-457200">
              <a:buAutoNum type="arabicPeriod"/>
            </a:pPr>
            <a:r>
              <a:rPr lang="en-US" sz="2400" dirty="0" smtClean="0"/>
              <a:t>The author’s attitude toward the </a:t>
            </a:r>
            <a:r>
              <a:rPr lang="en-US" sz="2400" b="1" i="1" dirty="0" smtClean="0"/>
              <a:t>collective white man </a:t>
            </a:r>
            <a:r>
              <a:rPr lang="en-US" sz="2400" dirty="0" smtClean="0"/>
              <a:t>is one of vehemence and contempt.</a:t>
            </a:r>
          </a:p>
          <a:p>
            <a:pPr marL="457200" indent="-457200">
              <a:buAutoNum type="arabicPeriod"/>
            </a:pPr>
            <a:endParaRPr lang="en-US" sz="2400" dirty="0" smtClean="0"/>
          </a:p>
          <a:p>
            <a:pPr marL="457200" indent="-457200">
              <a:buAutoNum type="arabicPeriod"/>
            </a:pPr>
            <a:r>
              <a:rPr lang="en-US" sz="2400" dirty="0" smtClean="0"/>
              <a:t>The tone—expression of attitude—is denunciatory and indignant.  The white man is called a </a:t>
            </a:r>
            <a:r>
              <a:rPr lang="en-US" sz="2400" b="1" i="1" dirty="0" smtClean="0"/>
              <a:t>piratical opportunist.  </a:t>
            </a:r>
            <a:r>
              <a:rPr lang="en-US" sz="2400" dirty="0" smtClean="0"/>
              <a:t>He uses </a:t>
            </a:r>
            <a:r>
              <a:rPr lang="en-US" sz="2400" b="1" i="1" dirty="0" smtClean="0"/>
              <a:t>Faustian machinations, </a:t>
            </a:r>
            <a:r>
              <a:rPr lang="en-US" sz="2400" dirty="0" smtClean="0"/>
              <a:t>going so far as to sell his soul for power.  He uses Christianity as a</a:t>
            </a:r>
            <a:r>
              <a:rPr lang="en-US" sz="2400" b="1" i="1" dirty="0" smtClean="0"/>
              <a:t> wedge </a:t>
            </a:r>
            <a:r>
              <a:rPr lang="en-US" sz="2400" dirty="0" smtClean="0"/>
              <a:t>in </a:t>
            </a:r>
            <a:r>
              <a:rPr lang="en-US" sz="2400" b="1" i="1" dirty="0" smtClean="0"/>
              <a:t>criminal conquests </a:t>
            </a:r>
            <a:r>
              <a:rPr lang="en-US" sz="2400" dirty="0" smtClean="0"/>
              <a:t>to subjugate </a:t>
            </a:r>
            <a:r>
              <a:rPr lang="en-US" sz="2400" b="1" i="1" dirty="0" smtClean="0"/>
              <a:t>non-white cultures and civilizations.  </a:t>
            </a:r>
            <a:r>
              <a:rPr lang="en-US" sz="2400" dirty="0" smtClean="0"/>
              <a:t>These non-white </a:t>
            </a:r>
            <a:r>
              <a:rPr lang="en-US" sz="2400" b="1" i="1" dirty="0" smtClean="0"/>
              <a:t>victims</a:t>
            </a:r>
            <a:r>
              <a:rPr lang="en-US" sz="2400" dirty="0" smtClean="0"/>
              <a:t> are called </a:t>
            </a:r>
            <a:r>
              <a:rPr lang="en-US" sz="2400" b="1" i="1" dirty="0" smtClean="0"/>
              <a:t>ancient</a:t>
            </a:r>
            <a:r>
              <a:rPr lang="en-US" sz="2400" dirty="0" smtClean="0"/>
              <a:t> and, by implication, cultured and civilized, in contrast to the </a:t>
            </a:r>
            <a:r>
              <a:rPr lang="en-US" sz="2400" b="1" i="1" dirty="0" smtClean="0"/>
              <a:t>collective white man</a:t>
            </a:r>
            <a:r>
              <a:rPr lang="en-US" sz="2400" i="1" dirty="0" smtClean="0"/>
              <a:t> </a:t>
            </a:r>
            <a:r>
              <a:rPr lang="en-US" sz="2400" dirty="0" smtClean="0"/>
              <a:t>who deals only with power and </a:t>
            </a:r>
            <a:r>
              <a:rPr lang="en-US" sz="2400" b="1" i="1" dirty="0" smtClean="0"/>
              <a:t>weapons of war. </a:t>
            </a:r>
            <a:r>
              <a:rPr lang="en-US" sz="2400" dirty="0" smtClean="0"/>
              <a:t> </a:t>
            </a:r>
            <a:endParaRPr lang="en-US" sz="2400" dirty="0"/>
          </a:p>
        </p:txBody>
      </p:sp>
    </p:spTree>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685800"/>
            <a:ext cx="8382000" cy="923330"/>
          </a:xfrm>
          <a:prstGeom prst="rect">
            <a:avLst/>
          </a:prstGeom>
        </p:spPr>
        <p:txBody>
          <a:bodyPr wrap="square">
            <a:spAutoFit/>
          </a:bodyPr>
          <a:lstStyle/>
          <a:p>
            <a:pPr algn="ctr"/>
            <a:r>
              <a:rPr lang="en-US" sz="54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Tone #5</a:t>
            </a:r>
            <a:endParaRPr lang="en-US" sz="5400" dirty="0">
              <a:effectLst>
                <a:reflection stA="50000" endPos="75000" dist="12700" dir="5400000" sy="-100000" algn="bl" rotWithShape="0"/>
              </a:effectLst>
            </a:endParaRPr>
          </a:p>
        </p:txBody>
      </p:sp>
      <p:sp>
        <p:nvSpPr>
          <p:cNvPr id="5" name="TextBox 4"/>
          <p:cNvSpPr txBox="1"/>
          <p:nvPr/>
        </p:nvSpPr>
        <p:spPr>
          <a:xfrm>
            <a:off x="762000" y="1800285"/>
            <a:ext cx="8077200" cy="4524315"/>
          </a:xfrm>
          <a:prstGeom prst="rect">
            <a:avLst/>
          </a:prstGeom>
          <a:noFill/>
        </p:spPr>
        <p:txBody>
          <a:bodyPr wrap="square" rtlCol="0">
            <a:spAutoFit/>
          </a:bodyPr>
          <a:lstStyle/>
          <a:p>
            <a:r>
              <a:rPr lang="en-US" sz="2400" b="1" dirty="0" smtClean="0"/>
              <a:t>Consider:</a:t>
            </a:r>
          </a:p>
          <a:p>
            <a:r>
              <a:rPr lang="en-US" sz="2400" b="1" dirty="0" smtClean="0"/>
              <a:t>          	</a:t>
            </a:r>
            <a:r>
              <a:rPr lang="en-US" sz="2400" dirty="0" smtClean="0"/>
              <a:t>The dry brown coughing beneath their feet,</a:t>
            </a:r>
          </a:p>
          <a:p>
            <a:r>
              <a:rPr lang="en-US" sz="2400" b="1" dirty="0" smtClean="0"/>
              <a:t>   	</a:t>
            </a:r>
            <a:r>
              <a:rPr lang="en-US" sz="2400" dirty="0" smtClean="0"/>
              <a:t>(Only a while, for the handyman is on his way)</a:t>
            </a:r>
          </a:p>
          <a:p>
            <a:r>
              <a:rPr lang="en-US" sz="2400" b="1" dirty="0" smtClean="0"/>
              <a:t>	</a:t>
            </a:r>
            <a:r>
              <a:rPr lang="en-US" sz="2400" dirty="0" smtClean="0"/>
              <a:t>These people walk their golden gardens.</a:t>
            </a:r>
          </a:p>
          <a:p>
            <a:r>
              <a:rPr lang="en-US" sz="2400" dirty="0" smtClean="0"/>
              <a:t>	We say ourselves fortunate to be driving by today.</a:t>
            </a:r>
          </a:p>
          <a:p>
            <a:endParaRPr lang="en-US" sz="2400" dirty="0" smtClean="0"/>
          </a:p>
          <a:p>
            <a:r>
              <a:rPr lang="en-US" sz="2400" dirty="0" smtClean="0"/>
              <a:t>	That we may look at them, in their gardens where</a:t>
            </a:r>
          </a:p>
          <a:p>
            <a:r>
              <a:rPr lang="en-US" sz="2400" dirty="0" smtClean="0"/>
              <a:t>	The summer ripeness rots.  But not raggedly.</a:t>
            </a:r>
          </a:p>
          <a:p>
            <a:r>
              <a:rPr lang="en-US" sz="2400" dirty="0" smtClean="0"/>
              <a:t>	Even the leaves fall down in lovelier patterns here.</a:t>
            </a:r>
          </a:p>
          <a:p>
            <a:r>
              <a:rPr lang="en-US" sz="2400" dirty="0" smtClean="0"/>
              <a:t>	And the refuse, the refuse is a neat brilliancy.</a:t>
            </a:r>
          </a:p>
          <a:p>
            <a:endParaRPr lang="en-US" sz="2400" dirty="0" smtClean="0"/>
          </a:p>
          <a:p>
            <a:r>
              <a:rPr lang="en-US" sz="2400" dirty="0" smtClean="0"/>
              <a:t>		</a:t>
            </a:r>
            <a:r>
              <a:rPr lang="en-US" sz="2400" b="1" dirty="0" smtClean="0"/>
              <a:t>--Gwendolyn Brooks, “Beverly Hills, Chicago”</a:t>
            </a:r>
            <a:endParaRPr lang="en-US" sz="2400" b="1" dirty="0"/>
          </a:p>
        </p:txBody>
      </p:sp>
    </p:spTree>
    <p:extLst>
      <p:ext uri="{BB962C8B-B14F-4D97-AF65-F5344CB8AC3E}">
        <p14:creationId xmlns:p14="http://schemas.microsoft.com/office/powerpoint/2010/main" val="985702487"/>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81000"/>
            <a:ext cx="8763000" cy="3139321"/>
          </a:xfrm>
          <a:prstGeom prst="rect">
            <a:avLst/>
          </a:prstGeom>
          <a:noFill/>
        </p:spPr>
        <p:txBody>
          <a:bodyPr wrap="square" rtlCol="0">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sp>
        <p:nvSpPr>
          <p:cNvPr id="3" name="Rectangle 2"/>
          <p:cNvSpPr/>
          <p:nvPr/>
        </p:nvSpPr>
        <p:spPr>
          <a:xfrm>
            <a:off x="304801" y="990600"/>
            <a:ext cx="6266042" cy="923330"/>
          </a:xfrm>
          <a:prstGeom prst="rect">
            <a:avLst/>
          </a:prstGeom>
        </p:spPr>
        <p:txBody>
          <a:bodyPr wrap="square">
            <a:spAutoFit/>
          </a:bodyPr>
          <a:lstStyle/>
          <a:p>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p>
        </p:txBody>
      </p:sp>
      <p:sp>
        <p:nvSpPr>
          <p:cNvPr id="4" name="TextBox 3"/>
          <p:cNvSpPr txBox="1"/>
          <p:nvPr/>
        </p:nvSpPr>
        <p:spPr>
          <a:xfrm>
            <a:off x="533400" y="2209800"/>
            <a:ext cx="7848600" cy="3785652"/>
          </a:xfrm>
          <a:prstGeom prst="rect">
            <a:avLst/>
          </a:prstGeom>
          <a:noFill/>
        </p:spPr>
        <p:txBody>
          <a:bodyPr wrap="square" rtlCol="0">
            <a:spAutoFit/>
          </a:bodyPr>
          <a:lstStyle/>
          <a:p>
            <a:pPr marL="457200" indent="-457200">
              <a:buAutoNum type="arabicPeriod"/>
            </a:pPr>
            <a:r>
              <a:rPr lang="en-US" sz="2400" dirty="0" smtClean="0"/>
              <a:t>Who is the we (line 4) of the poem?  </a:t>
            </a:r>
          </a:p>
          <a:p>
            <a:pPr marL="457200" indent="-457200"/>
            <a:r>
              <a:rPr lang="en-US" sz="2400" dirty="0" smtClean="0"/>
              <a:t>	Who are </a:t>
            </a:r>
            <a:r>
              <a:rPr lang="en-US" sz="2400" i="1" dirty="0" smtClean="0"/>
              <a:t>these people </a:t>
            </a:r>
            <a:r>
              <a:rPr lang="en-US" sz="2400" dirty="0" smtClean="0"/>
              <a:t>(line 3)?  What </a:t>
            </a:r>
          </a:p>
          <a:p>
            <a:pPr marL="457200" indent="-457200"/>
            <a:r>
              <a:rPr lang="en-US" sz="2400" dirty="0" smtClean="0"/>
              <a:t>	is the poem’s attitude toward </a:t>
            </a:r>
            <a:r>
              <a:rPr lang="en-US" sz="2400" i="1" dirty="0" smtClean="0"/>
              <a:t>these </a:t>
            </a:r>
          </a:p>
          <a:p>
            <a:pPr marL="457200" indent="-457200"/>
            <a:r>
              <a:rPr lang="en-US" sz="2400" i="1" dirty="0" smtClean="0"/>
              <a:t>	people?</a:t>
            </a:r>
          </a:p>
          <a:p>
            <a:pPr marL="457200" indent="-457200">
              <a:buAutoNum type="arabicPeriod"/>
            </a:pPr>
            <a:endParaRPr lang="en-US" sz="2400" i="1" dirty="0" smtClean="0"/>
          </a:p>
          <a:p>
            <a:pPr marL="457200" indent="-457200">
              <a:buAutoNum type="arabicPeriod" startAt="2"/>
            </a:pPr>
            <a:r>
              <a:rPr lang="en-US" sz="2400" dirty="0" smtClean="0"/>
              <a:t>Examine lines 6-8.  Even </a:t>
            </a:r>
            <a:r>
              <a:rPr lang="en-US" sz="2400" i="1" dirty="0" smtClean="0"/>
              <a:t>rot</a:t>
            </a:r>
            <a:r>
              <a:rPr lang="en-US" sz="2400" dirty="0" smtClean="0"/>
              <a:t> and </a:t>
            </a:r>
            <a:r>
              <a:rPr lang="en-US" sz="2400" i="1" dirty="0" smtClean="0"/>
              <a:t>refuse</a:t>
            </a:r>
          </a:p>
          <a:p>
            <a:pPr marL="457200" indent="-457200"/>
            <a:r>
              <a:rPr lang="en-US" sz="2400" i="1" dirty="0" smtClean="0"/>
              <a:t>	</a:t>
            </a:r>
            <a:r>
              <a:rPr lang="en-US" sz="2400" dirty="0" smtClean="0"/>
              <a:t>is </a:t>
            </a:r>
            <a:r>
              <a:rPr lang="en-US" sz="2400" i="1" dirty="0" smtClean="0"/>
              <a:t>neat</a:t>
            </a:r>
            <a:r>
              <a:rPr lang="en-US" sz="2400" dirty="0" smtClean="0"/>
              <a:t> and </a:t>
            </a:r>
            <a:r>
              <a:rPr lang="en-US" sz="2400" i="1" dirty="0" smtClean="0"/>
              <a:t>brilliant,</a:t>
            </a:r>
            <a:r>
              <a:rPr lang="en-US" sz="2400" dirty="0" smtClean="0"/>
              <a:t> and </a:t>
            </a:r>
            <a:r>
              <a:rPr lang="en-US" sz="2400" i="1" dirty="0" smtClean="0"/>
              <a:t>leaves fall </a:t>
            </a:r>
          </a:p>
          <a:p>
            <a:pPr marL="457200" indent="-457200"/>
            <a:r>
              <a:rPr lang="en-US" sz="2400" i="1" dirty="0" smtClean="0"/>
              <a:t>	down in lovelier patterns </a:t>
            </a:r>
            <a:r>
              <a:rPr lang="en-US" sz="2400" dirty="0" smtClean="0"/>
              <a:t>here.  What </a:t>
            </a:r>
          </a:p>
          <a:p>
            <a:pPr marL="457200" indent="-457200"/>
            <a:r>
              <a:rPr lang="en-US" sz="2400" dirty="0" smtClean="0"/>
              <a:t>	image does the diction create?  How does that image contribute to the tone?</a:t>
            </a:r>
            <a:endParaRPr lang="en-US" sz="2400" dirty="0"/>
          </a:p>
        </p:txBody>
      </p:sp>
      <p:pic>
        <p:nvPicPr>
          <p:cNvPr id="6" name="Picture 5"/>
          <p:cNvPicPr>
            <a:picLocks noChangeAspect="1"/>
          </p:cNvPicPr>
          <p:nvPr/>
        </p:nvPicPr>
        <p:blipFill>
          <a:blip r:embed="rId2"/>
          <a:stretch>
            <a:fillRect/>
          </a:stretch>
        </p:blipFill>
        <p:spPr>
          <a:xfrm>
            <a:off x="5943600" y="533400"/>
            <a:ext cx="2857500" cy="4432300"/>
          </a:xfrm>
          <a:prstGeom prst="rect">
            <a:avLst/>
          </a:prstGeom>
        </p:spPr>
      </p:pic>
    </p:spTree>
    <p:extLst>
      <p:ext uri="{BB962C8B-B14F-4D97-AF65-F5344CB8AC3E}">
        <p14:creationId xmlns:p14="http://schemas.microsoft.com/office/powerpoint/2010/main" val="1357109641"/>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 name="Rectangle 1"/>
          <p:cNvSpPr>
            <a:spLocks noChangeArrowheads="1"/>
          </p:cNvSpPr>
          <p:nvPr/>
        </p:nvSpPr>
        <p:spPr bwMode="auto">
          <a:xfrm>
            <a:off x="152399" y="381795"/>
            <a:ext cx="8837715" cy="1513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126960" numCol="1" anchor="ctr" anchorCtr="0" compatLnSpc="1">
            <a:prstTxWarp prst="textNoShape">
              <a:avLst/>
            </a:prstTxWarp>
            <a:spAutoFit/>
          </a:bodyPr>
          <a:lstStyle/>
          <a:p>
            <a:pPr algn="ctr" fontAlgn="base">
              <a:spcBef>
                <a:spcPct val="0"/>
              </a:spcBef>
              <a:spcAft>
                <a:spcPct val="0"/>
              </a:spcAft>
            </a:pPr>
            <a:r>
              <a:rPr lang="en-US" sz="5400" b="1" dirty="0" smtClean="0">
                <a:solidFill>
                  <a:srgbClr val="FF0000"/>
                </a:solidFill>
                <a:latin typeface="Apple Casual"/>
                <a:cs typeface="Apple Casual"/>
              </a:rPr>
              <a:t>Response</a:t>
            </a:r>
            <a:endParaRPr lang="en-US" sz="5400" dirty="0" smtClean="0"/>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2"/>
          <p:cNvSpPr>
            <a:spLocks noChangeArrowheads="1"/>
          </p:cNvSpPr>
          <p:nvPr/>
        </p:nvSpPr>
        <p:spPr bwMode="auto">
          <a:xfrm>
            <a:off x="0" y="-20710"/>
            <a:ext cx="9144000" cy="20638"/>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TextBox 4"/>
          <p:cNvSpPr txBox="1"/>
          <p:nvPr/>
        </p:nvSpPr>
        <p:spPr>
          <a:xfrm>
            <a:off x="381000" y="1219200"/>
            <a:ext cx="8458200" cy="5416868"/>
          </a:xfrm>
          <a:prstGeom prst="rect">
            <a:avLst/>
          </a:prstGeom>
          <a:noFill/>
        </p:spPr>
        <p:txBody>
          <a:bodyPr wrap="square" rtlCol="0">
            <a:spAutoFit/>
          </a:bodyPr>
          <a:lstStyle/>
          <a:p>
            <a:pPr marL="457200" indent="-457200">
              <a:buAutoNum type="arabicPeriod"/>
            </a:pPr>
            <a:r>
              <a:rPr lang="en-US" sz="2300" dirty="0" smtClean="0"/>
              <a:t>The </a:t>
            </a:r>
            <a:r>
              <a:rPr lang="en-US" sz="2300" b="1" dirty="0" smtClean="0"/>
              <a:t>we</a:t>
            </a:r>
            <a:r>
              <a:rPr lang="en-US" sz="2300" dirty="0" smtClean="0"/>
              <a:t> in line four is the persona and her companions.  The poem is told in the persona’s voice, and the scene is observed through her eyes.  The </a:t>
            </a:r>
            <a:r>
              <a:rPr lang="en-US" sz="2300" b="1" i="1" dirty="0" smtClean="0"/>
              <a:t>we</a:t>
            </a:r>
            <a:r>
              <a:rPr lang="en-US" sz="2300" dirty="0" smtClean="0"/>
              <a:t> in the poem are observers of the wealthy, not wealthy themselves.  </a:t>
            </a:r>
            <a:r>
              <a:rPr lang="en-US" sz="2300" b="1" i="1" dirty="0" smtClean="0"/>
              <a:t>These people </a:t>
            </a:r>
            <a:r>
              <a:rPr lang="en-US" sz="2300" dirty="0" smtClean="0"/>
              <a:t>are the wealthy people of the </a:t>
            </a:r>
            <a:r>
              <a:rPr lang="en-US" sz="2300" b="1" i="1" dirty="0" smtClean="0"/>
              <a:t>golden gardens</a:t>
            </a:r>
            <a:r>
              <a:rPr lang="en-US" sz="2300" dirty="0" smtClean="0"/>
              <a:t>.  They are people of privilege, to be observed not admired; for although the persona proclaims </a:t>
            </a:r>
            <a:r>
              <a:rPr lang="en-US" sz="2300" i="1" dirty="0" smtClean="0"/>
              <a:t>ourselves fortunate to be driving by today, </a:t>
            </a:r>
            <a:r>
              <a:rPr lang="en-US" sz="2300" dirty="0" smtClean="0"/>
              <a:t>the good fortune is mixed with irony.  </a:t>
            </a:r>
            <a:r>
              <a:rPr lang="en-US" sz="2300" b="1" i="1" dirty="0" smtClean="0"/>
              <a:t>These people walk </a:t>
            </a:r>
            <a:r>
              <a:rPr lang="en-US" sz="2300" dirty="0" smtClean="0"/>
              <a:t>with a </a:t>
            </a:r>
            <a:r>
              <a:rPr lang="en-US" sz="2300" b="1" i="1" dirty="0" smtClean="0"/>
              <a:t>dry brown coughing beneath their feet</a:t>
            </a:r>
            <a:r>
              <a:rPr lang="en-US" sz="2300" dirty="0" smtClean="0"/>
              <a:t> and are unable to solve their own problems (</a:t>
            </a:r>
            <a:r>
              <a:rPr lang="en-US" sz="2300" b="1" i="1" dirty="0" smtClean="0"/>
              <a:t>the handyman is on his way</a:t>
            </a:r>
            <a:r>
              <a:rPr lang="en-US" sz="2300" dirty="0" smtClean="0"/>
              <a:t>).  </a:t>
            </a:r>
          </a:p>
          <a:p>
            <a:pPr marL="457200" indent="-457200"/>
            <a:r>
              <a:rPr lang="en-US" sz="2300" dirty="0" smtClean="0"/>
              <a:t>          They may have </a:t>
            </a:r>
            <a:r>
              <a:rPr lang="en-US" sz="2300" b="1" i="1" dirty="0" smtClean="0"/>
              <a:t>golden gardens</a:t>
            </a:r>
            <a:r>
              <a:rPr lang="en-US" sz="2300" dirty="0" smtClean="0"/>
              <a:t>, but even there the </a:t>
            </a:r>
            <a:r>
              <a:rPr lang="en-US" sz="2300" b="1" i="1" dirty="0" smtClean="0"/>
              <a:t>summer ripeness rots</a:t>
            </a:r>
            <a:r>
              <a:rPr lang="en-US" sz="2300" dirty="0" smtClean="0"/>
              <a:t>.  The refuse may be a </a:t>
            </a:r>
            <a:r>
              <a:rPr lang="en-US" sz="2300" b="1" i="1" dirty="0" smtClean="0"/>
              <a:t>neat brilliancy</a:t>
            </a:r>
            <a:r>
              <a:rPr lang="en-US" sz="2300" dirty="0" smtClean="0"/>
              <a:t>, but there </a:t>
            </a:r>
            <a:r>
              <a:rPr lang="en-US" sz="2300" b="1" dirty="0" smtClean="0"/>
              <a:t>is</a:t>
            </a:r>
            <a:r>
              <a:rPr lang="en-US" sz="2300" dirty="0" smtClean="0"/>
              <a:t> refuse.  </a:t>
            </a:r>
            <a:r>
              <a:rPr lang="en-US" sz="2300" b="1" i="1" dirty="0" smtClean="0"/>
              <a:t>These people </a:t>
            </a:r>
            <a:r>
              <a:rPr lang="en-US" sz="2300" dirty="0" smtClean="0"/>
              <a:t>are too perfect.  They have no vitality and ring as hollow as the </a:t>
            </a:r>
            <a:r>
              <a:rPr lang="en-US" sz="2300" b="1" i="1" dirty="0" smtClean="0"/>
              <a:t>dry brown coughing beneath their feet.</a:t>
            </a:r>
            <a:r>
              <a:rPr lang="en-US" sz="2300" dirty="0" smtClean="0">
                <a:cs typeface="Arial" pitchFamily="34" charset="0"/>
              </a:rPr>
              <a:t> </a:t>
            </a:r>
          </a:p>
          <a:p>
            <a:pPr marL="457200" indent="-457200"/>
            <a:r>
              <a:rPr lang="en-US" sz="2400" dirty="0" smtClean="0"/>
              <a:t> </a:t>
            </a:r>
            <a:endParaRPr lang="en-US" sz="2400" b="1" i="1" dirty="0"/>
          </a:p>
        </p:txBody>
      </p:sp>
    </p:spTree>
    <p:extLst>
      <p:ext uri="{BB962C8B-B14F-4D97-AF65-F5344CB8AC3E}">
        <p14:creationId xmlns:p14="http://schemas.microsoft.com/office/powerpoint/2010/main" val="2031992274"/>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extBox 1"/>
          <p:cNvSpPr txBox="1"/>
          <p:nvPr/>
        </p:nvSpPr>
        <p:spPr>
          <a:xfrm>
            <a:off x="533399" y="1143000"/>
            <a:ext cx="7924801" cy="3046988"/>
          </a:xfrm>
          <a:prstGeom prst="rect">
            <a:avLst/>
          </a:prstGeom>
          <a:noFill/>
        </p:spPr>
        <p:txBody>
          <a:bodyPr wrap="square" rtlCol="0">
            <a:spAutoFit/>
          </a:bodyPr>
          <a:lstStyle/>
          <a:p>
            <a:pPr lvl="0" eaLnBrk="0" fontAlgn="base" hangingPunct="0">
              <a:spcBef>
                <a:spcPct val="0"/>
              </a:spcBef>
              <a:spcAft>
                <a:spcPct val="0"/>
              </a:spcAft>
            </a:pPr>
            <a:endParaRPr lang="en-US" sz="2400" dirty="0" smtClean="0">
              <a:latin typeface="+mj-lt"/>
              <a:cs typeface="Arial" pitchFamily="34" charset="0"/>
            </a:endParaRPr>
          </a:p>
          <a:p>
            <a:pPr lvl="0" eaLnBrk="0" fontAlgn="base" hangingPunct="0">
              <a:spcBef>
                <a:spcPct val="0"/>
              </a:spcBef>
              <a:spcAft>
                <a:spcPct val="0"/>
              </a:spcAft>
            </a:pPr>
            <a:r>
              <a:rPr kumimoji="0" lang="en-US" sz="2400" b="0" i="0" u="none" strike="noStrike" cap="none" normalizeH="0" dirty="0" smtClean="0">
                <a:ln>
                  <a:noFill/>
                </a:ln>
                <a:solidFill>
                  <a:schemeClr val="tx1"/>
                </a:solidFill>
                <a:effectLst/>
                <a:latin typeface="+mj-lt"/>
                <a:cs typeface="Arial" pitchFamily="34" charset="0"/>
              </a:rPr>
              <a:t>2.  The image is of perfect order and sterility.  The leaves are    patterned, summer rot is not </a:t>
            </a:r>
            <a:r>
              <a:rPr kumimoji="0" lang="en-US" sz="2400" b="1" i="1" u="none" strike="noStrike" cap="none" normalizeH="0" dirty="0" smtClean="0">
                <a:ln>
                  <a:noFill/>
                </a:ln>
                <a:solidFill>
                  <a:schemeClr val="tx1"/>
                </a:solidFill>
                <a:effectLst/>
                <a:latin typeface="+mj-lt"/>
                <a:cs typeface="Arial" pitchFamily="34" charset="0"/>
              </a:rPr>
              <a:t>raggedy</a:t>
            </a:r>
            <a:r>
              <a:rPr kumimoji="0" lang="en-US" sz="2400" b="0" i="0" u="none" strike="noStrike" cap="none" normalizeH="0" dirty="0" smtClean="0">
                <a:ln>
                  <a:noFill/>
                </a:ln>
                <a:solidFill>
                  <a:schemeClr val="tx1"/>
                </a:solidFill>
                <a:effectLst/>
                <a:latin typeface="+mj-lt"/>
                <a:cs typeface="Arial" pitchFamily="34" charset="0"/>
              </a:rPr>
              <a:t>, and the </a:t>
            </a:r>
            <a:r>
              <a:rPr kumimoji="0" lang="en-US" sz="2400" b="1" i="1" u="none" strike="noStrike" cap="none" normalizeH="0" dirty="0" smtClean="0">
                <a:ln>
                  <a:noFill/>
                </a:ln>
                <a:solidFill>
                  <a:schemeClr val="tx1"/>
                </a:solidFill>
                <a:effectLst/>
                <a:latin typeface="+mj-lt"/>
                <a:cs typeface="Arial" pitchFamily="34" charset="0"/>
              </a:rPr>
              <a:t>refuse</a:t>
            </a:r>
            <a:r>
              <a:rPr kumimoji="0" lang="en-US" sz="2400" b="0" i="0" u="none" strike="noStrike" cap="none" normalizeH="0" dirty="0" smtClean="0">
                <a:ln>
                  <a:noFill/>
                </a:ln>
                <a:solidFill>
                  <a:schemeClr val="tx1"/>
                </a:solidFill>
                <a:effectLst/>
                <a:latin typeface="+mj-lt"/>
                <a:cs typeface="Arial" pitchFamily="34" charset="0"/>
              </a:rPr>
              <a:t> is neat.  These images reinforce the ironic tone of the poem.  The </a:t>
            </a:r>
            <a:r>
              <a:rPr kumimoji="0" lang="en-US" sz="2400" b="1" i="1" u="none" strike="noStrike" cap="none" normalizeH="0" dirty="0" smtClean="0">
                <a:ln>
                  <a:noFill/>
                </a:ln>
                <a:solidFill>
                  <a:schemeClr val="tx1"/>
                </a:solidFill>
                <a:effectLst/>
                <a:latin typeface="+mj-lt"/>
                <a:cs typeface="Arial" pitchFamily="34" charset="0"/>
              </a:rPr>
              <a:t>we</a:t>
            </a:r>
            <a:r>
              <a:rPr kumimoji="0" lang="en-US" sz="2400" b="0" i="0" u="none" strike="noStrike" cap="none" normalizeH="0" dirty="0" smtClean="0">
                <a:ln>
                  <a:noFill/>
                </a:ln>
                <a:solidFill>
                  <a:schemeClr val="tx1"/>
                </a:solidFill>
                <a:effectLst/>
                <a:latin typeface="+mj-lt"/>
                <a:cs typeface="Arial" pitchFamily="34" charset="0"/>
              </a:rPr>
              <a:t> of the poem are allowed to look at them, as if these people are </a:t>
            </a:r>
            <a:r>
              <a:rPr lang="en-US" sz="2400" dirty="0" smtClean="0">
                <a:latin typeface="+mj-lt"/>
                <a:cs typeface="Arial" pitchFamily="34" charset="0"/>
              </a:rPr>
              <a:t>s</a:t>
            </a:r>
            <a:r>
              <a:rPr kumimoji="0" lang="en-US" sz="2400" b="0" i="0" u="none" strike="noStrike" cap="none" normalizeH="0" dirty="0" smtClean="0">
                <a:ln>
                  <a:noFill/>
                </a:ln>
                <a:solidFill>
                  <a:schemeClr val="tx1"/>
                </a:solidFill>
                <a:effectLst/>
                <a:latin typeface="+mj-lt"/>
                <a:cs typeface="Arial" pitchFamily="34" charset="0"/>
              </a:rPr>
              <a:t>uperiors, set apart  But their patterned leaves and neat refuse only serve to fix the image of their lives as sterile, impassive, and unreal.</a:t>
            </a:r>
            <a:endParaRPr kumimoji="0" lang="en-US" sz="2400" b="0" i="0" u="none" strike="noStrike" cap="none" normalizeH="0" baseline="0" dirty="0" smtClean="0">
              <a:ln>
                <a:noFill/>
              </a:ln>
              <a:solidFill>
                <a:schemeClr val="tx1"/>
              </a:solidFill>
              <a:effectLst/>
              <a:latin typeface="+mj-lt"/>
              <a:cs typeface="Arial" pitchFamily="34" charset="0"/>
            </a:endParaRPr>
          </a:p>
        </p:txBody>
      </p:sp>
      <p:sp>
        <p:nvSpPr>
          <p:cNvPr id="3" name="TextBox 2"/>
          <p:cNvSpPr txBox="1"/>
          <p:nvPr/>
        </p:nvSpPr>
        <p:spPr>
          <a:xfrm>
            <a:off x="-38152" y="228600"/>
            <a:ext cx="9182152" cy="923330"/>
          </a:xfrm>
          <a:prstGeom prst="rect">
            <a:avLst/>
          </a:prstGeom>
          <a:noFill/>
        </p:spPr>
        <p:txBody>
          <a:bodyPr wrap="square" rtlCol="0">
            <a:spAutoFit/>
          </a:bodyPr>
          <a:lstStyle/>
          <a:p>
            <a:pPr algn="ctr" fontAlgn="base">
              <a:spcBef>
                <a:spcPct val="0"/>
              </a:spcBef>
              <a:spcAft>
                <a:spcPct val="0"/>
              </a:spcAft>
            </a:pPr>
            <a:r>
              <a:rPr lang="en-US" sz="5400" b="1" dirty="0" smtClean="0">
                <a:solidFill>
                  <a:srgbClr val="FF0000"/>
                </a:solidFill>
                <a:latin typeface="Apple Casual"/>
                <a:cs typeface="Apple Casual"/>
              </a:rPr>
              <a:t>Response</a:t>
            </a:r>
            <a:endParaRPr lang="en-US" sz="5400" dirty="0" smtClean="0"/>
          </a:p>
        </p:txBody>
      </p:sp>
    </p:spTree>
    <p:extLst>
      <p:ext uri="{BB962C8B-B14F-4D97-AF65-F5344CB8AC3E}">
        <p14:creationId xmlns:p14="http://schemas.microsoft.com/office/powerpoint/2010/main" val="2813530188"/>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20638"/>
            <a:ext cx="9144000" cy="20638"/>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p:nvPr/>
        </p:nvSpPr>
        <p:spPr>
          <a:xfrm>
            <a:off x="3365687" y="304800"/>
            <a:ext cx="2412627" cy="923330"/>
          </a:xfrm>
          <a:prstGeom prst="rect">
            <a:avLst/>
          </a:prstGeom>
        </p:spPr>
        <p:txBody>
          <a:bodyPr wrap="square">
            <a:spAutoFit/>
          </a:bodyPr>
          <a:lstStyle/>
          <a:p>
            <a:pPr algn="ctr"/>
            <a:r>
              <a:rPr lang="en-US" sz="54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Tone #6</a:t>
            </a:r>
            <a:endParaRPr lang="en-US" sz="5400" dirty="0">
              <a:effectLst>
                <a:reflection stA="50000" endPos="75000" dist="12700" dir="5400000" sy="-100000" algn="bl" rotWithShape="0"/>
              </a:effectLst>
            </a:endParaRPr>
          </a:p>
        </p:txBody>
      </p:sp>
      <p:sp>
        <p:nvSpPr>
          <p:cNvPr id="6" name="TextBox 5"/>
          <p:cNvSpPr txBox="1"/>
          <p:nvPr/>
        </p:nvSpPr>
        <p:spPr>
          <a:xfrm>
            <a:off x="533400" y="1524000"/>
            <a:ext cx="7924800" cy="3785652"/>
          </a:xfrm>
          <a:prstGeom prst="rect">
            <a:avLst/>
          </a:prstGeom>
          <a:noFill/>
        </p:spPr>
        <p:txBody>
          <a:bodyPr wrap="square" rtlCol="0">
            <a:spAutoFit/>
          </a:bodyPr>
          <a:lstStyle/>
          <a:p>
            <a:r>
              <a:rPr lang="en-US" sz="2400" b="1" dirty="0" smtClean="0"/>
              <a:t>Consider:</a:t>
            </a:r>
          </a:p>
          <a:p>
            <a:r>
              <a:rPr lang="en-US" sz="2400" dirty="0" smtClean="0"/>
              <a:t>     DiMaggio burst upon the nation just nine years after Charles Lindbergh almost inadvertently invented celebrity of a degree—or a kind, really—never before experienced.  DiMaggio played a team game but somehow knew, in the intuitive way an artist has of knowing things, that our rough-and-tumble democracy, leveling though it is, responds to an individual with an aura of remoteness.</a:t>
            </a:r>
          </a:p>
          <a:p>
            <a:r>
              <a:rPr lang="en-US" sz="2400" dirty="0" smtClean="0"/>
              <a:t>		</a:t>
            </a:r>
          </a:p>
          <a:p>
            <a:r>
              <a:rPr lang="en-US" sz="2400" b="1" dirty="0" smtClean="0"/>
              <a:t>		--George F. Will, “The First Michael Jordan”</a:t>
            </a:r>
            <a:endParaRPr lang="en-US" sz="2400" b="1" dirty="0"/>
          </a:p>
        </p:txBody>
      </p:sp>
    </p:spTree>
    <p:extLst>
      <p:ext uri="{BB962C8B-B14F-4D97-AF65-F5344CB8AC3E}">
        <p14:creationId xmlns:p14="http://schemas.microsoft.com/office/powerpoint/2010/main" val="984212941"/>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334000" y="457200"/>
            <a:ext cx="3200400" cy="6019800"/>
          </a:xfrm>
          <a:prstGeom prst="rect">
            <a:avLst/>
          </a:prstGeom>
          <a:ln>
            <a:noFill/>
          </a:ln>
          <a:effectLst>
            <a:softEdge rad="112500"/>
          </a:effectLst>
        </p:spPr>
      </p:pic>
      <p:sp>
        <p:nvSpPr>
          <p:cNvPr id="4" name="Rectangle 3"/>
          <p:cNvSpPr/>
          <p:nvPr/>
        </p:nvSpPr>
        <p:spPr>
          <a:xfrm>
            <a:off x="533400" y="762000"/>
            <a:ext cx="4512235" cy="3508653"/>
          </a:xfrm>
          <a:prstGeom prst="rect">
            <a:avLst/>
          </a:prstGeom>
        </p:spPr>
        <p:txBody>
          <a:bodyPr wrap="square">
            <a:spAutoFit/>
          </a:bodyPr>
          <a:lstStyle/>
          <a:p>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p>
          <a:p>
            <a:endParaRPr lang="en-US" sz="2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marL="457200" indent="-457200">
              <a:buAutoNum type="arabicPeriod"/>
            </a:pPr>
            <a:r>
              <a:rPr lang="en-US" sz="2400" dirty="0" smtClean="0">
                <a:ln w="1905"/>
                <a:effectLst>
                  <a:innerShdw blurRad="69850" dist="43180" dir="5400000">
                    <a:srgbClr val="000000">
                      <a:alpha val="65000"/>
                    </a:srgbClr>
                  </a:innerShdw>
                </a:effectLst>
              </a:rPr>
              <a:t>What is Will’s attitude toward</a:t>
            </a:r>
          </a:p>
          <a:p>
            <a:pPr marL="457200" indent="-457200"/>
            <a:r>
              <a:rPr lang="en-US" sz="2400" dirty="0" smtClean="0">
                <a:ln w="1905"/>
                <a:effectLst>
                  <a:innerShdw blurRad="69850" dist="43180" dir="5400000">
                    <a:srgbClr val="000000">
                      <a:alpha val="65000"/>
                    </a:srgbClr>
                  </a:innerShdw>
                </a:effectLst>
              </a:rPr>
              <a:t>	DiMaggio?</a:t>
            </a:r>
          </a:p>
          <a:p>
            <a:pPr marL="457200" indent="-457200"/>
            <a:endParaRPr lang="en-US" sz="2400" dirty="0" smtClean="0">
              <a:ln w="1905"/>
              <a:effectLst>
                <a:innerShdw blurRad="69850" dist="43180" dir="5400000">
                  <a:srgbClr val="000000">
                    <a:alpha val="65000"/>
                  </a:srgbClr>
                </a:innerShdw>
              </a:effectLst>
            </a:endParaRPr>
          </a:p>
          <a:p>
            <a:pPr marL="457200" indent="-457200"/>
            <a:r>
              <a:rPr lang="en-US" sz="2400" dirty="0" smtClean="0">
                <a:ln w="1905"/>
                <a:effectLst>
                  <a:innerShdw blurRad="69850" dist="43180" dir="5400000">
                    <a:srgbClr val="000000">
                      <a:alpha val="65000"/>
                    </a:srgbClr>
                  </a:innerShdw>
                </a:effectLst>
              </a:rPr>
              <a:t>2. Identify elements of diction, </a:t>
            </a:r>
          </a:p>
          <a:p>
            <a:pPr marL="457200" indent="-457200"/>
            <a:r>
              <a:rPr lang="en-US" sz="2400" dirty="0" smtClean="0">
                <a:ln w="1905"/>
                <a:effectLst>
                  <a:innerShdw blurRad="69850" dist="43180" dir="5400000">
                    <a:srgbClr val="000000">
                      <a:alpha val="65000"/>
                    </a:srgbClr>
                  </a:innerShdw>
                </a:effectLst>
              </a:rPr>
              <a:t>    detail, imagery, and syntax that </a:t>
            </a:r>
          </a:p>
          <a:p>
            <a:pPr marL="457200" indent="-457200"/>
            <a:r>
              <a:rPr lang="en-US" sz="2400" dirty="0" smtClean="0">
                <a:ln w="1905"/>
                <a:effectLst>
                  <a:innerShdw blurRad="69850" dist="43180" dir="5400000">
                    <a:srgbClr val="000000">
                      <a:alpha val="65000"/>
                    </a:srgbClr>
                  </a:innerShdw>
                </a:effectLst>
              </a:rPr>
              <a:t>    create the tone. </a:t>
            </a:r>
          </a:p>
        </p:txBody>
      </p:sp>
    </p:spTree>
    <p:extLst>
      <p:ext uri="{BB962C8B-B14F-4D97-AF65-F5344CB8AC3E}">
        <p14:creationId xmlns:p14="http://schemas.microsoft.com/office/powerpoint/2010/main" val="201501080"/>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 name="Rectangle 2"/>
          <p:cNvSpPr/>
          <p:nvPr/>
        </p:nvSpPr>
        <p:spPr>
          <a:xfrm>
            <a:off x="533400" y="304800"/>
            <a:ext cx="7848599" cy="923330"/>
          </a:xfrm>
          <a:prstGeom prst="rect">
            <a:avLst/>
          </a:prstGeom>
          <a:effectLst>
            <a:innerShdw blurRad="63500" dist="50800" dir="13500000">
              <a:prstClr val="black">
                <a:alpha val="50000"/>
              </a:prstClr>
            </a:innerShdw>
          </a:effectLst>
          <a:scene3d>
            <a:camera prst="orthographicFront"/>
            <a:lightRig rig="threePt" dir="t"/>
          </a:scene3d>
          <a:sp3d>
            <a:bevelT/>
          </a:sp3d>
        </p:spPr>
        <p:txBody>
          <a:bodyPr wrap="square">
            <a:spAutoFit/>
          </a:bodyPr>
          <a:lstStyle/>
          <a:p>
            <a:pPr algn="ctr" fontAlgn="base">
              <a:spcBef>
                <a:spcPct val="0"/>
              </a:spcBef>
              <a:spcAft>
                <a:spcPct val="0"/>
              </a:spcAft>
            </a:pPr>
            <a:r>
              <a:rPr lang="en-US" sz="5400" b="1" dirty="0" smtClean="0">
                <a:solidFill>
                  <a:srgbClr val="FF0000"/>
                </a:solidFill>
                <a:latin typeface="Apple Casual"/>
                <a:cs typeface="Apple Casual"/>
              </a:rPr>
              <a:t>Response</a:t>
            </a:r>
            <a:endParaRPr lang="en-US" sz="5400" dirty="0" smtClean="0"/>
          </a:p>
        </p:txBody>
      </p:sp>
      <p:sp>
        <p:nvSpPr>
          <p:cNvPr id="5" name="TextBox 4"/>
          <p:cNvSpPr txBox="1"/>
          <p:nvPr/>
        </p:nvSpPr>
        <p:spPr>
          <a:xfrm>
            <a:off x="762000" y="1600200"/>
            <a:ext cx="7620000" cy="4524315"/>
          </a:xfrm>
          <a:prstGeom prst="rect">
            <a:avLst/>
          </a:prstGeom>
          <a:noFill/>
        </p:spPr>
        <p:txBody>
          <a:bodyPr wrap="square" rtlCol="0">
            <a:spAutoFit/>
          </a:bodyPr>
          <a:lstStyle/>
          <a:p>
            <a:pPr marL="457200" indent="-457200">
              <a:buAutoNum type="arabicPeriod"/>
            </a:pPr>
            <a:r>
              <a:rPr lang="en-US" sz="2400" dirty="0" smtClean="0"/>
              <a:t>Will’s writing about DiMaggio is quite informal, but underlying his description is an attitude of respect and esteem.</a:t>
            </a:r>
          </a:p>
          <a:p>
            <a:pPr marL="457200" indent="-457200">
              <a:buAutoNum type="arabicPeriod"/>
            </a:pPr>
            <a:r>
              <a:rPr lang="en-US" sz="2400" dirty="0" smtClean="0"/>
              <a:t>There is much crossover among diction, detail and imagery.  All of these contribute to the tone. </a:t>
            </a:r>
          </a:p>
          <a:p>
            <a:endParaRPr lang="en-US" sz="2400" b="1" dirty="0" smtClean="0"/>
          </a:p>
          <a:p>
            <a:r>
              <a:rPr lang="en-US" sz="2400" b="1" dirty="0" smtClean="0"/>
              <a:t>	Diction</a:t>
            </a:r>
            <a:r>
              <a:rPr lang="en-US" sz="2400" i="1" dirty="0" smtClean="0"/>
              <a:t>:  burst, celebrity, intuitive, rough-and-tumble 	democracy, aura, remoteness</a:t>
            </a:r>
          </a:p>
          <a:p>
            <a:r>
              <a:rPr lang="en-US" sz="2400" b="1" dirty="0" smtClean="0"/>
              <a:t>	Detail:</a:t>
            </a:r>
            <a:r>
              <a:rPr lang="en-US" sz="2400" dirty="0" smtClean="0"/>
              <a:t>  </a:t>
            </a:r>
            <a:r>
              <a:rPr lang="en-US" sz="2400" i="1" dirty="0" smtClean="0"/>
              <a:t>DiMaggio burst upon the nation.  Charles 	Lindbergh almost inadvertently invented celebrity of 	a degree—of a kind, really—never before 	experienced.  DiMaggio played a team game. </a:t>
            </a:r>
            <a:endParaRPr lang="en-US" sz="2400" i="1" dirty="0"/>
          </a:p>
        </p:txBody>
      </p:sp>
    </p:spTree>
    <p:extLst>
      <p:ext uri="{BB962C8B-B14F-4D97-AF65-F5344CB8AC3E}">
        <p14:creationId xmlns:p14="http://schemas.microsoft.com/office/powerpoint/2010/main" val="976875490"/>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4" name="Rectangle 3"/>
          <p:cNvSpPr/>
          <p:nvPr/>
        </p:nvSpPr>
        <p:spPr>
          <a:xfrm>
            <a:off x="609600" y="609600"/>
            <a:ext cx="7848600" cy="923330"/>
          </a:xfrm>
          <a:prstGeom prst="rect">
            <a:avLst/>
          </a:prstGeom>
        </p:spPr>
        <p:txBody>
          <a:bodyPr wrap="square">
            <a:spAutoFit/>
          </a:bodyPr>
          <a:lstStyle/>
          <a:p>
            <a:pPr algn="ctr" fontAlgn="base">
              <a:spcBef>
                <a:spcPct val="0"/>
              </a:spcBef>
              <a:spcAft>
                <a:spcPct val="0"/>
              </a:spcAft>
            </a:pPr>
            <a:r>
              <a:rPr lang="en-US" sz="5400" b="1" dirty="0">
                <a:solidFill>
                  <a:srgbClr val="FF0000"/>
                </a:solidFill>
                <a:latin typeface="Apple Casual"/>
                <a:cs typeface="Apple Casual"/>
              </a:rPr>
              <a:t>Response</a:t>
            </a:r>
            <a:endParaRPr lang="en-US" sz="5400" dirty="0"/>
          </a:p>
        </p:txBody>
      </p:sp>
      <p:sp>
        <p:nvSpPr>
          <p:cNvPr id="5" name="TextBox 4"/>
          <p:cNvSpPr txBox="1"/>
          <p:nvPr/>
        </p:nvSpPr>
        <p:spPr>
          <a:xfrm>
            <a:off x="533400" y="1828800"/>
            <a:ext cx="7924800" cy="4524315"/>
          </a:xfrm>
          <a:prstGeom prst="rect">
            <a:avLst/>
          </a:prstGeom>
          <a:noFill/>
        </p:spPr>
        <p:txBody>
          <a:bodyPr wrap="square" rtlCol="0">
            <a:spAutoFit/>
          </a:bodyPr>
          <a:lstStyle/>
          <a:p>
            <a:r>
              <a:rPr lang="en-US" sz="2400" b="1" dirty="0" smtClean="0"/>
              <a:t>	Imagery:  </a:t>
            </a:r>
            <a:r>
              <a:rPr lang="en-US" sz="2400" i="1" dirty="0" smtClean="0"/>
              <a:t>An individual with an aura of remoteness</a:t>
            </a:r>
          </a:p>
          <a:p>
            <a:r>
              <a:rPr lang="en-US" sz="2400" i="1" dirty="0"/>
              <a:t>	</a:t>
            </a:r>
            <a:r>
              <a:rPr lang="en-US" sz="2400" i="1" dirty="0" smtClean="0"/>
              <a:t>    	    A team game</a:t>
            </a:r>
          </a:p>
          <a:p>
            <a:r>
              <a:rPr lang="en-US" sz="2400" i="1" dirty="0"/>
              <a:t>	</a:t>
            </a:r>
            <a:r>
              <a:rPr lang="en-US" sz="2400" i="1" dirty="0" smtClean="0"/>
              <a:t>                 DiMaggio burst upon the nation</a:t>
            </a:r>
          </a:p>
          <a:p>
            <a:r>
              <a:rPr lang="en-US" sz="2400" b="1" dirty="0" smtClean="0"/>
              <a:t>	Syntax</a:t>
            </a:r>
            <a:r>
              <a:rPr lang="en-US" sz="2400" dirty="0" smtClean="0"/>
              <a:t>:  </a:t>
            </a:r>
            <a:r>
              <a:rPr lang="en-US" sz="2400" i="1" dirty="0" smtClean="0"/>
              <a:t>DiMaggio burst upon the nation just nine years after 	Charles Lindbergh almost inadvertently invented 	celebrity of a degree—</a:t>
            </a:r>
            <a:r>
              <a:rPr lang="en-US" sz="2400" b="1" i="1" dirty="0" smtClean="0"/>
              <a:t>of a kind, really</a:t>
            </a:r>
            <a:r>
              <a:rPr lang="en-US" sz="2400" i="1" dirty="0" smtClean="0"/>
              <a:t>—never before 	experience</a:t>
            </a:r>
          </a:p>
          <a:p>
            <a:r>
              <a:rPr lang="en-US" sz="2400" i="1" dirty="0" smtClean="0"/>
              <a:t>	DiMaggio played a team game but somehow knew, </a:t>
            </a:r>
            <a:r>
              <a:rPr lang="en-US" sz="2400" b="1" i="1" dirty="0" smtClean="0"/>
              <a:t>in 	the intuitive way an artist has of knowing things,</a:t>
            </a:r>
            <a:r>
              <a:rPr lang="en-US" sz="2400" i="1" dirty="0" smtClean="0"/>
              <a:t> that 	our rough-and-tumble democracy, </a:t>
            </a:r>
            <a:r>
              <a:rPr lang="en-US" sz="2400" b="1" i="1" dirty="0" smtClean="0"/>
              <a:t>leveling though it 	is</a:t>
            </a:r>
            <a:r>
              <a:rPr lang="en-US" sz="2400" i="1" dirty="0" smtClean="0"/>
              <a:t>, responds to an individual with an aura of 	remoteness.	</a:t>
            </a:r>
            <a:endParaRPr lang="en-US" sz="2400" i="1" dirty="0"/>
          </a:p>
        </p:txBody>
      </p:sp>
    </p:spTree>
    <p:extLst>
      <p:ext uri="{BB962C8B-B14F-4D97-AF65-F5344CB8AC3E}">
        <p14:creationId xmlns:p14="http://schemas.microsoft.com/office/powerpoint/2010/main" val="3253815427"/>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66912" y="609600"/>
            <a:ext cx="2412328" cy="923330"/>
          </a:xfrm>
          <a:prstGeom prst="rect">
            <a:avLst/>
          </a:prstGeom>
        </p:spPr>
        <p:txBody>
          <a:bodyPr wrap="none">
            <a:spAutoFit/>
          </a:bodyPr>
          <a:lstStyle/>
          <a:p>
            <a:pPr algn="ctr"/>
            <a:r>
              <a:rPr lang="en-US" sz="5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Tone </a:t>
            </a:r>
            <a:r>
              <a:rPr lang="en-US" sz="54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#7</a:t>
            </a:r>
            <a:endParaRPr lang="en-US" sz="5400" dirty="0">
              <a:effectLst>
                <a:reflection stA="50000" endPos="75000" dist="12700" dir="5400000" sy="-100000" algn="bl" rotWithShape="0"/>
              </a:effectLst>
            </a:endParaRPr>
          </a:p>
        </p:txBody>
      </p:sp>
      <p:sp>
        <p:nvSpPr>
          <p:cNvPr id="4" name="TextBox 3"/>
          <p:cNvSpPr txBox="1"/>
          <p:nvPr/>
        </p:nvSpPr>
        <p:spPr>
          <a:xfrm>
            <a:off x="609600" y="1828800"/>
            <a:ext cx="7924800" cy="4154983"/>
          </a:xfrm>
          <a:prstGeom prst="rect">
            <a:avLst/>
          </a:prstGeom>
          <a:noFill/>
        </p:spPr>
        <p:txBody>
          <a:bodyPr wrap="square" rtlCol="0">
            <a:spAutoFit/>
          </a:bodyPr>
          <a:lstStyle/>
          <a:p>
            <a:r>
              <a:rPr lang="en-US" sz="2400" b="1" dirty="0" smtClean="0"/>
              <a:t>Consider:</a:t>
            </a:r>
          </a:p>
          <a:p>
            <a:r>
              <a:rPr lang="en-US" sz="2400" b="1" dirty="0" smtClean="0"/>
              <a:t>JACK</a:t>
            </a:r>
            <a:r>
              <a:rPr lang="en-US" sz="2400" dirty="0" smtClean="0"/>
              <a:t> (slowly and hesitantly): </a:t>
            </a:r>
            <a:r>
              <a:rPr lang="en-US" sz="2400" dirty="0" err="1" smtClean="0"/>
              <a:t>Gwendolen</a:t>
            </a:r>
            <a:r>
              <a:rPr lang="en-US" sz="2400" dirty="0" smtClean="0"/>
              <a:t>—Cecily—it is very painful for me to be forced to speak the truth.  It is the first time in my life that I have every been reduced to such a painful position, and I am really quite inexperienced in doing anything of the kind.  However I will tell you quite frankly that I have no brother Ernest.  I have no brother at all.  I never had a brother in my life, and I certainly have not the smallest intention of ever having one in the future.</a:t>
            </a:r>
          </a:p>
          <a:p>
            <a:r>
              <a:rPr lang="en-US" sz="2400" dirty="0"/>
              <a:t>	</a:t>
            </a:r>
            <a:r>
              <a:rPr lang="en-US" sz="2400" dirty="0" smtClean="0"/>
              <a:t>	</a:t>
            </a:r>
          </a:p>
          <a:p>
            <a:r>
              <a:rPr lang="en-US" sz="2400" b="1" dirty="0" smtClean="0"/>
              <a:t>		--Oscar Wilde, </a:t>
            </a:r>
            <a:r>
              <a:rPr lang="en-US" sz="2400" b="1" i="1" dirty="0" smtClean="0"/>
              <a:t>The Importance of Being Ernest</a:t>
            </a:r>
            <a:endParaRPr lang="en-US" sz="2400" b="1" dirty="0"/>
          </a:p>
        </p:txBody>
      </p:sp>
    </p:spTree>
    <p:extLst>
      <p:ext uri="{BB962C8B-B14F-4D97-AF65-F5344CB8AC3E}">
        <p14:creationId xmlns:p14="http://schemas.microsoft.com/office/powerpoint/2010/main" val="4060100819"/>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5801" y="533400"/>
            <a:ext cx="7391400" cy="2400657"/>
          </a:xfrm>
          <a:prstGeom prst="rect">
            <a:avLst/>
          </a:prstGeom>
        </p:spPr>
        <p:txBody>
          <a:bodyPr wrap="square">
            <a:spAutoFit/>
          </a:bodyPr>
          <a:lstStyle/>
          <a:p>
            <a:r>
              <a:rPr lang="en-U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endParaRPr lang="en-US" sz="5400" b="1" dirty="0" smtClean="0">
              <a:ln w="1905"/>
              <a:effectLst>
                <a:innerShdw blurRad="69850" dist="43180" dir="5400000">
                  <a:srgbClr val="000000">
                    <a:alpha val="65000"/>
                  </a:srgbClr>
                </a:innerShdw>
              </a:effectLst>
            </a:endParaRPr>
          </a:p>
          <a:p>
            <a:pPr marL="457200" indent="-457200">
              <a:buAutoNum type="arabicPeriod"/>
            </a:pPr>
            <a:r>
              <a:rPr lang="en-US" sz="2400" dirty="0" smtClean="0">
                <a:ln w="1905"/>
                <a:effectLst>
                  <a:innerShdw blurRad="69850" dist="43180" dir="5400000">
                    <a:srgbClr val="000000">
                      <a:alpha val="65000"/>
                    </a:srgbClr>
                  </a:innerShdw>
                </a:effectLst>
              </a:rPr>
              <a:t>What is Wilde’s attitude toward Jack?  What specific diction and detail reveal his attitude?</a:t>
            </a:r>
          </a:p>
          <a:p>
            <a:pPr marL="457200" indent="-457200">
              <a:buAutoNum type="arabicPeriod"/>
            </a:pPr>
            <a:r>
              <a:rPr lang="en-US" sz="2400" dirty="0" smtClean="0">
                <a:ln w="1905"/>
                <a:effectLst>
                  <a:innerShdw blurRad="69850" dist="43180" dir="5400000">
                    <a:srgbClr val="000000">
                      <a:alpha val="65000"/>
                    </a:srgbClr>
                  </a:innerShdw>
                </a:effectLst>
              </a:rPr>
              <a:t>What is Wilde’s attitude toward the reader?  How do you know.?</a:t>
            </a:r>
            <a:endParaRPr lang="en-US" sz="2400" dirty="0">
              <a:ln w="1905"/>
              <a:effectLst>
                <a:innerShdw blurRad="69850" dist="43180" dir="5400000">
                  <a:srgbClr val="000000">
                    <a:alpha val="65000"/>
                  </a:srgbClr>
                </a:inn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7200" y="2743200"/>
            <a:ext cx="3733800" cy="28956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486895891"/>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4" name="Rectangle 3"/>
          <p:cNvSpPr/>
          <p:nvPr/>
        </p:nvSpPr>
        <p:spPr>
          <a:xfrm>
            <a:off x="1311565" y="161330"/>
            <a:ext cx="6705600" cy="1754326"/>
          </a:xfrm>
          <a:prstGeom prst="rect">
            <a:avLst/>
          </a:prstGeom>
        </p:spPr>
        <p:txBody>
          <a:bodyPr wrap="square">
            <a:spAutoFit/>
          </a:bodyPr>
          <a:lstStyle/>
          <a:p>
            <a:pPr algn="ctr"/>
            <a:r>
              <a:rPr lang="en-US" sz="5400" b="1" dirty="0">
                <a:solidFill>
                  <a:srgbClr val="FF0000"/>
                </a:solidFill>
                <a:latin typeface="Apple Casual"/>
                <a:cs typeface="Apple Casual"/>
              </a:rPr>
              <a:t>Response</a:t>
            </a:r>
            <a:endParaRPr lang="en-US" sz="5400" dirty="0"/>
          </a:p>
          <a:p>
            <a:pPr lvl="0" algn="ctr"/>
            <a:endParaRPr lang="en-US" sz="5400" b="1" dirty="0">
              <a:ln w="19050">
                <a:solidFill>
                  <a:srgbClr val="1F497D">
                    <a:tint val="1000"/>
                  </a:srgbClr>
                </a:solidFill>
                <a:prstDash val="solid"/>
              </a:ln>
              <a:solidFill>
                <a:srgbClr val="9BBB59"/>
              </a:solidFill>
              <a:effectLst>
                <a:outerShdw blurRad="50000" dist="50800" dir="7500000" algn="tl">
                  <a:srgbClr val="000000">
                    <a:shade val="5000"/>
                    <a:alpha val="35000"/>
                  </a:srgbClr>
                </a:outerShdw>
              </a:effectLst>
            </a:endParaRPr>
          </a:p>
        </p:txBody>
      </p:sp>
      <p:sp>
        <p:nvSpPr>
          <p:cNvPr id="3" name="TextBox 2"/>
          <p:cNvSpPr txBox="1"/>
          <p:nvPr/>
        </p:nvSpPr>
        <p:spPr>
          <a:xfrm>
            <a:off x="990600" y="1219200"/>
            <a:ext cx="7162800" cy="4154983"/>
          </a:xfrm>
          <a:prstGeom prst="rect">
            <a:avLst/>
          </a:prstGeom>
          <a:noFill/>
        </p:spPr>
        <p:txBody>
          <a:bodyPr wrap="square" rtlCol="0">
            <a:spAutoFit/>
          </a:bodyPr>
          <a:lstStyle/>
          <a:p>
            <a:pPr marL="457200" indent="-457200">
              <a:buAutoNum type="arabicPeriod"/>
            </a:pPr>
            <a:r>
              <a:rPr lang="en-US" sz="2400" dirty="0" smtClean="0"/>
              <a:t>Wilde characterizes Jack as a frivolous, silly man with weak morals.  It is painful for him </a:t>
            </a:r>
            <a:r>
              <a:rPr lang="en-US" sz="2400" b="1" i="1" dirty="0" smtClean="0"/>
              <a:t>to speak the truth</a:t>
            </a:r>
            <a:r>
              <a:rPr lang="en-US" sz="2400" dirty="0" smtClean="0"/>
              <a:t>.  It is the first time in his life that he has spoken the truth, and it is painful for him to do so.  Further, his reference to having a brother, </a:t>
            </a:r>
            <a:r>
              <a:rPr lang="en-US" sz="2400" b="1" i="1" dirty="0" smtClean="0"/>
              <a:t>I have not the smallest intention of ever having one in the future</a:t>
            </a:r>
            <a:r>
              <a:rPr lang="en-US" sz="2400" dirty="0" smtClean="0"/>
              <a:t>, as if it were in his control, </a:t>
            </a:r>
          </a:p>
          <a:p>
            <a:pPr marL="457200" indent="-457200"/>
            <a:r>
              <a:rPr lang="en-US" sz="2400" dirty="0" smtClean="0"/>
              <a:t>      underscores his shallow </a:t>
            </a:r>
          </a:p>
          <a:p>
            <a:pPr marL="457200" indent="-457200"/>
            <a:r>
              <a:rPr lang="en-US" sz="2400" dirty="0" smtClean="0"/>
              <a:t>      pretentiousness.</a:t>
            </a:r>
          </a:p>
          <a:p>
            <a:pPr marL="457200" indent="-457200">
              <a:buAutoNum type="arabicPeriod"/>
            </a:pPr>
            <a:endParaRPr lang="en-US" sz="2400" dirty="0"/>
          </a:p>
          <a:p>
            <a:pPr marL="457200" indent="-457200">
              <a:buAutoNum type="arabicPeriod"/>
            </a:pPr>
            <a:endParaRPr lang="en-US"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5400" y="3505200"/>
            <a:ext cx="3048000" cy="29032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00933577"/>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Rectangle 1"/>
          <p:cNvSpPr/>
          <p:nvPr/>
        </p:nvSpPr>
        <p:spPr>
          <a:xfrm>
            <a:off x="457200" y="533400"/>
            <a:ext cx="8001000" cy="923330"/>
          </a:xfrm>
          <a:prstGeom prst="rect">
            <a:avLst/>
          </a:prstGeom>
        </p:spPr>
        <p:txBody>
          <a:bodyPr wrap="square">
            <a:spAutoFit/>
          </a:bodyPr>
          <a:lstStyle/>
          <a:p>
            <a:pPr algn="ctr" fontAlgn="base">
              <a:spcBef>
                <a:spcPct val="0"/>
              </a:spcBef>
              <a:spcAft>
                <a:spcPct val="0"/>
              </a:spcAft>
            </a:pPr>
            <a:r>
              <a:rPr lang="en-US" sz="5400" b="1" dirty="0">
                <a:solidFill>
                  <a:srgbClr val="FF0000"/>
                </a:solidFill>
                <a:latin typeface="Apple Casual"/>
                <a:cs typeface="Apple Casual"/>
              </a:rPr>
              <a:t>Response</a:t>
            </a:r>
            <a:endParaRPr lang="en-US" sz="5400" dirty="0"/>
          </a:p>
        </p:txBody>
      </p:sp>
      <p:sp>
        <p:nvSpPr>
          <p:cNvPr id="3" name="TextBox 2"/>
          <p:cNvSpPr txBox="1"/>
          <p:nvPr/>
        </p:nvSpPr>
        <p:spPr>
          <a:xfrm>
            <a:off x="837344" y="1481959"/>
            <a:ext cx="7086600" cy="4154984"/>
          </a:xfrm>
          <a:prstGeom prst="rect">
            <a:avLst/>
          </a:prstGeom>
          <a:noFill/>
        </p:spPr>
        <p:txBody>
          <a:bodyPr wrap="square" rtlCol="0">
            <a:spAutoFit/>
          </a:bodyPr>
          <a:lstStyle/>
          <a:p>
            <a:r>
              <a:rPr lang="en-US" sz="2400" dirty="0" smtClean="0"/>
              <a:t>2. Wilde’s tone is satirical:  he mocks Jack and his whole world of superficial, pretentious compatriots.  His attitude toward the reader—conspiratorial and concurrent– sets the tone.  Wilde assumes an audience in concord.  Jack’s seriously delivered lines would fall flat without an audience that 1) recognizes the familiarity of people like Jack; 2) sees the comic potential of someone who admits to putting pretense and the appearance of virtue over real virtue; and 3) recognizes the ironic honesty of stating truthfully the preference for pretense over truth.</a:t>
            </a:r>
            <a:endParaRPr lang="en-US" sz="2400" dirty="0"/>
          </a:p>
        </p:txBody>
      </p:sp>
    </p:spTree>
    <p:extLst>
      <p:ext uri="{BB962C8B-B14F-4D97-AF65-F5344CB8AC3E}">
        <p14:creationId xmlns:p14="http://schemas.microsoft.com/office/powerpoint/2010/main" val="1935126210"/>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533400"/>
            <a:ext cx="8077200" cy="923330"/>
          </a:xfrm>
          <a:prstGeom prst="rect">
            <a:avLst/>
          </a:prstGeom>
        </p:spPr>
        <p:txBody>
          <a:bodyPr wrap="square">
            <a:spAutoFit/>
          </a:bodyPr>
          <a:lstStyle/>
          <a:p>
            <a:pPr algn="ctr"/>
            <a:r>
              <a:rPr lang="en-US" sz="5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Tone </a:t>
            </a:r>
            <a:r>
              <a:rPr lang="en-US" sz="54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#8</a:t>
            </a:r>
            <a:endParaRPr lang="en-US" sz="5400" dirty="0">
              <a:effectLst>
                <a:reflection stA="50000" endPos="75000" dist="12700" dir="5400000" sy="-100000" algn="bl" rotWithShape="0"/>
              </a:effectLst>
            </a:endParaRPr>
          </a:p>
        </p:txBody>
      </p:sp>
      <p:sp>
        <p:nvSpPr>
          <p:cNvPr id="5" name="TextBox 4"/>
          <p:cNvSpPr txBox="1"/>
          <p:nvPr/>
        </p:nvSpPr>
        <p:spPr>
          <a:xfrm>
            <a:off x="914400" y="1828800"/>
            <a:ext cx="7467600" cy="4154983"/>
          </a:xfrm>
          <a:prstGeom prst="rect">
            <a:avLst/>
          </a:prstGeom>
          <a:noFill/>
        </p:spPr>
        <p:txBody>
          <a:bodyPr wrap="square" rtlCol="0">
            <a:spAutoFit/>
          </a:bodyPr>
          <a:lstStyle/>
          <a:p>
            <a:r>
              <a:rPr lang="en-US" sz="2400" b="1" dirty="0" smtClean="0"/>
              <a:t>Consider:</a:t>
            </a:r>
          </a:p>
          <a:p>
            <a:r>
              <a:rPr lang="en-US" sz="2400" dirty="0"/>
              <a:t> </a:t>
            </a:r>
            <a:r>
              <a:rPr lang="en-US" sz="2400" dirty="0" smtClean="0"/>
              <a:t>    In Pride, in reasoning Pride, our error lies;</a:t>
            </a:r>
          </a:p>
          <a:p>
            <a:r>
              <a:rPr lang="en-US" sz="2400" dirty="0" smtClean="0"/>
              <a:t>All quit their sphere, and rush into the skies.</a:t>
            </a:r>
          </a:p>
          <a:p>
            <a:r>
              <a:rPr lang="en-US" sz="2400" dirty="0" smtClean="0"/>
              <a:t>Pride still is aiming at the best abodes,</a:t>
            </a:r>
          </a:p>
          <a:p>
            <a:r>
              <a:rPr lang="en-US" sz="2400" dirty="0" smtClean="0"/>
              <a:t>Men would be Angels, Angels would be Gods.</a:t>
            </a:r>
          </a:p>
          <a:p>
            <a:r>
              <a:rPr lang="en-US" sz="2400" dirty="0" smtClean="0"/>
              <a:t>Aspiring to be Gods, if Angels fell,</a:t>
            </a:r>
          </a:p>
          <a:p>
            <a:r>
              <a:rPr lang="en-US" sz="2400" dirty="0" smtClean="0"/>
              <a:t>Aspiring to be Angels, Men rebel:</a:t>
            </a:r>
          </a:p>
          <a:p>
            <a:r>
              <a:rPr lang="en-US" sz="2400" dirty="0" smtClean="0"/>
              <a:t>And who but wishes to invert the laws</a:t>
            </a:r>
          </a:p>
          <a:p>
            <a:r>
              <a:rPr lang="en-US" sz="2400" dirty="0" smtClean="0"/>
              <a:t>Of Order, sins against </a:t>
            </a:r>
            <a:r>
              <a:rPr lang="en-US" sz="2400" dirty="0" err="1" smtClean="0"/>
              <a:t>th</a:t>
            </a:r>
            <a:r>
              <a:rPr lang="en-US" sz="2400" dirty="0" smtClean="0"/>
              <a:t>’ Eternal Cause.</a:t>
            </a:r>
          </a:p>
          <a:p>
            <a:r>
              <a:rPr lang="en-US" sz="2400" dirty="0"/>
              <a:t>	</a:t>
            </a:r>
            <a:r>
              <a:rPr lang="en-US" sz="2400" dirty="0" smtClean="0"/>
              <a:t>	</a:t>
            </a:r>
          </a:p>
          <a:p>
            <a:r>
              <a:rPr lang="en-US" sz="2400" dirty="0" smtClean="0"/>
              <a:t>		-</a:t>
            </a:r>
            <a:r>
              <a:rPr lang="en-US" sz="2400" b="1" dirty="0" smtClean="0"/>
              <a:t>-Alexander Pope, “An Essay on Man”</a:t>
            </a:r>
            <a:endParaRPr lang="en-US" sz="2400" b="1" dirty="0"/>
          </a:p>
        </p:txBody>
      </p:sp>
    </p:spTree>
    <p:extLst>
      <p:ext uri="{BB962C8B-B14F-4D97-AF65-F5344CB8AC3E}">
        <p14:creationId xmlns:p14="http://schemas.microsoft.com/office/powerpoint/2010/main" val="2233820542"/>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14400" y="457200"/>
            <a:ext cx="7391400" cy="3877985"/>
          </a:xfrm>
          <a:prstGeom prst="rect">
            <a:avLst/>
          </a:prstGeom>
          <a:noFill/>
        </p:spPr>
        <p:txBody>
          <a:bodyPr wrap="square" rtlCol="0">
            <a:spAutoFit/>
          </a:bodyPr>
          <a:lstStyle/>
          <a:p>
            <a:endPar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p>
          <a:p>
            <a:pPr marL="457200" indent="-457200">
              <a:buAutoNum type="arabicPeriod"/>
            </a:pPr>
            <a:r>
              <a:rPr lang="en-US" sz="2400" dirty="0" smtClean="0">
                <a:ln w="1905"/>
                <a:effectLst>
                  <a:innerShdw blurRad="69850" dist="43180" dir="5400000">
                    <a:srgbClr val="000000">
                      <a:alpha val="65000"/>
                    </a:srgbClr>
                  </a:innerShdw>
                </a:effectLst>
              </a:rPr>
              <a:t>What is Pope’s attitude toward pride, the subject matter?  Cite your evidence.</a:t>
            </a:r>
          </a:p>
          <a:p>
            <a:pPr marL="457200" indent="-457200">
              <a:buAutoNum type="arabicPeriod"/>
            </a:pPr>
            <a:endParaRPr lang="en-US" sz="2400" dirty="0">
              <a:ln w="1905"/>
              <a:effectLst>
                <a:innerShdw blurRad="69850" dist="43180" dir="5400000">
                  <a:srgbClr val="000000">
                    <a:alpha val="65000"/>
                  </a:srgbClr>
                </a:innerShdw>
              </a:effectLst>
            </a:endParaRPr>
          </a:p>
          <a:p>
            <a:pPr marL="457200" indent="-457200">
              <a:buAutoNum type="arabicPeriod"/>
            </a:pPr>
            <a:r>
              <a:rPr lang="en-US" sz="2400" dirty="0" smtClean="0">
                <a:ln w="1905"/>
                <a:effectLst>
                  <a:innerShdw blurRad="69850" dist="43180" dir="5400000">
                    <a:srgbClr val="000000">
                      <a:alpha val="65000"/>
                    </a:srgbClr>
                  </a:innerShdw>
                </a:effectLst>
              </a:rPr>
              <a:t>What is the tone of the passage?</a:t>
            </a:r>
          </a:p>
          <a:p>
            <a:r>
              <a:rPr lang="en-US" sz="2400" dirty="0" smtClean="0">
                <a:ln w="1905"/>
                <a:effectLst>
                  <a:innerShdw blurRad="69850" dist="43180" dir="5400000">
                    <a:srgbClr val="000000">
                      <a:alpha val="65000"/>
                    </a:srgbClr>
                  </a:innerShdw>
                </a:effectLst>
              </a:rPr>
              <a:t>       What attitude underlies the tone?</a:t>
            </a:r>
            <a:endParaRPr lang="en-US" sz="2400" dirty="0">
              <a:ln w="1905"/>
              <a:effectLst>
                <a:innerShdw blurRad="69850" dist="43180" dir="5400000">
                  <a:srgbClr val="000000">
                    <a:alpha val="65000"/>
                  </a:srgbClr>
                </a:innerShdw>
              </a:effectLst>
            </a:endParaRP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1200" y="3048000"/>
            <a:ext cx="2667001" cy="3279648"/>
          </a:xfrm>
          <a:prstGeom prst="rect">
            <a:avLst/>
          </a:prstGeom>
          <a:ln>
            <a:noFill/>
          </a:ln>
          <a:effectLst>
            <a:softEdge rad="112500"/>
          </a:effectLst>
        </p:spPr>
      </p:pic>
    </p:spTree>
    <p:extLst>
      <p:ext uri="{BB962C8B-B14F-4D97-AF65-F5344CB8AC3E}">
        <p14:creationId xmlns:p14="http://schemas.microsoft.com/office/powerpoint/2010/main" val="3187665869"/>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 name="TextBox 2"/>
          <p:cNvSpPr txBox="1"/>
          <p:nvPr/>
        </p:nvSpPr>
        <p:spPr>
          <a:xfrm>
            <a:off x="685800" y="304800"/>
            <a:ext cx="7848600" cy="1200329"/>
          </a:xfrm>
          <a:prstGeom prst="rect">
            <a:avLst/>
          </a:prstGeom>
          <a:noFill/>
        </p:spPr>
        <p:txBody>
          <a:bodyPr wrap="square" rtlCol="0">
            <a:spAutoFit/>
          </a:bodyPr>
          <a:lstStyle/>
          <a:p>
            <a:pPr algn="ctr"/>
            <a:r>
              <a:rPr lang="en-US" sz="5400" b="1" dirty="0">
                <a:solidFill>
                  <a:srgbClr val="FF0000"/>
                </a:solidFill>
                <a:latin typeface="Apple Casual"/>
                <a:cs typeface="Apple Casual"/>
              </a:rPr>
              <a:t>Response</a:t>
            </a:r>
            <a:endParaRPr lang="en-US" sz="5400" dirty="0"/>
          </a:p>
          <a:p>
            <a:pPr algn="ctr"/>
            <a:endParaRPr lang="en-US" dirty="0"/>
          </a:p>
        </p:txBody>
      </p:sp>
      <p:sp>
        <p:nvSpPr>
          <p:cNvPr id="4" name="TextBox 3"/>
          <p:cNvSpPr txBox="1"/>
          <p:nvPr/>
        </p:nvSpPr>
        <p:spPr>
          <a:xfrm>
            <a:off x="533400" y="1295400"/>
            <a:ext cx="8001000" cy="4893647"/>
          </a:xfrm>
          <a:prstGeom prst="rect">
            <a:avLst/>
          </a:prstGeom>
          <a:noFill/>
        </p:spPr>
        <p:txBody>
          <a:bodyPr wrap="square" rtlCol="0">
            <a:spAutoFit/>
          </a:bodyPr>
          <a:lstStyle/>
          <a:p>
            <a:r>
              <a:rPr lang="en-US" sz="2400" dirty="0" smtClean="0"/>
              <a:t>1.  Pope’s attitude, typical of neoclassical writing, is that there is a natural order to things; and any one who tampers with the natural order is guilty of pride.  Pride, according to Pope, is the cause of much suffering and evil in the world.  He states this simply in the first line of the passage: </a:t>
            </a:r>
            <a:r>
              <a:rPr lang="en-US" sz="2400" b="1" i="1" dirty="0" smtClean="0"/>
              <a:t>In Pride, in reasoning Pride, our error lies.</a:t>
            </a:r>
            <a:r>
              <a:rPr lang="en-US" sz="2400" dirty="0" smtClean="0"/>
              <a:t>  He compares the pride of men to the pride of angels with the intent of stressing the dangers of perverting the “natural order” of things: </a:t>
            </a:r>
            <a:r>
              <a:rPr lang="en-US" sz="2400" b="1" i="1" dirty="0" smtClean="0"/>
              <a:t>Aspiring to be Gods, if Angels fell,/Aspiring to be Angels, Men rebel.</a:t>
            </a:r>
            <a:r>
              <a:rPr lang="en-US" sz="2400" dirty="0" smtClean="0"/>
              <a:t>  Pope furthers his argument by comparing Satan’s fall from grace (when he rebelled against God) to man’s fall to his ruin if he gives into pride</a:t>
            </a:r>
            <a:r>
              <a:rPr lang="en-US" sz="2400" dirty="0"/>
              <a:t>:</a:t>
            </a:r>
            <a:r>
              <a:rPr lang="en-US" sz="2400" dirty="0" smtClean="0"/>
              <a:t> </a:t>
            </a:r>
            <a:r>
              <a:rPr lang="en-US" sz="2400" b="1" i="1" dirty="0" smtClean="0"/>
              <a:t>And who but wishes to invert the laws/Of Order, sins against </a:t>
            </a:r>
            <a:r>
              <a:rPr lang="en-US" sz="2400" b="1" i="1" dirty="0" err="1" smtClean="0"/>
              <a:t>th</a:t>
            </a:r>
            <a:r>
              <a:rPr lang="en-US" sz="2400" b="1" i="1" dirty="0" smtClean="0"/>
              <a:t>’ Eternal Cause.</a:t>
            </a:r>
            <a:endParaRPr lang="en-US" sz="2400" b="1" i="1" dirty="0"/>
          </a:p>
        </p:txBody>
      </p:sp>
    </p:spTree>
    <p:extLst>
      <p:ext uri="{BB962C8B-B14F-4D97-AF65-F5344CB8AC3E}">
        <p14:creationId xmlns:p14="http://schemas.microsoft.com/office/powerpoint/2010/main" val="982198675"/>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 name="Rectangle 2"/>
          <p:cNvSpPr/>
          <p:nvPr/>
        </p:nvSpPr>
        <p:spPr>
          <a:xfrm>
            <a:off x="2743200" y="381000"/>
            <a:ext cx="3493264" cy="923330"/>
          </a:xfrm>
          <a:prstGeom prst="rect">
            <a:avLst/>
          </a:prstGeom>
        </p:spPr>
        <p:txBody>
          <a:bodyPr wrap="none">
            <a:spAutoFit/>
          </a:bodyPr>
          <a:lstStyle/>
          <a:p>
            <a:pPr algn="ctr"/>
            <a:r>
              <a:rPr lang="en-US" sz="5400" b="1" dirty="0">
                <a:solidFill>
                  <a:srgbClr val="FF0000"/>
                </a:solidFill>
                <a:latin typeface="Apple Casual"/>
                <a:cs typeface="Apple Casual"/>
              </a:rPr>
              <a:t>Response</a:t>
            </a:r>
            <a:endParaRPr lang="en-US" sz="5400" dirty="0"/>
          </a:p>
        </p:txBody>
      </p:sp>
      <p:sp>
        <p:nvSpPr>
          <p:cNvPr id="4" name="TextBox 3"/>
          <p:cNvSpPr txBox="1"/>
          <p:nvPr/>
        </p:nvSpPr>
        <p:spPr>
          <a:xfrm>
            <a:off x="717932" y="1304330"/>
            <a:ext cx="7543800" cy="5262979"/>
          </a:xfrm>
          <a:prstGeom prst="rect">
            <a:avLst/>
          </a:prstGeom>
          <a:noFill/>
        </p:spPr>
        <p:txBody>
          <a:bodyPr wrap="square" rtlCol="0">
            <a:spAutoFit/>
          </a:bodyPr>
          <a:lstStyle/>
          <a:p>
            <a:r>
              <a:rPr lang="en-US" sz="2400" dirty="0" smtClean="0"/>
              <a:t>2.  The tone of this passage is didactic.  In other words, the intent of the passage is to instruct.  The attitude that underlies the tone is the attitude toward the reader, his audience.  Pope assumes a superiority and views the reader as one needing instruction and edification.  That is why Pope’s writing often sounds preachy.  He emphasizes words with capital letters and speaks with great authority and certainty:  </a:t>
            </a:r>
            <a:r>
              <a:rPr lang="en-US" sz="2400" i="1" dirty="0" smtClean="0"/>
              <a:t>In </a:t>
            </a:r>
            <a:r>
              <a:rPr lang="en-US" sz="2400" b="1" i="1" dirty="0" smtClean="0"/>
              <a:t>P</a:t>
            </a:r>
            <a:r>
              <a:rPr lang="en-US" sz="2400" i="1" dirty="0" smtClean="0"/>
              <a:t>ride, in reasoning </a:t>
            </a:r>
            <a:r>
              <a:rPr lang="en-US" sz="2400" b="1" i="1" dirty="0" smtClean="0"/>
              <a:t>P</a:t>
            </a:r>
            <a:r>
              <a:rPr lang="en-US" sz="2400" i="1" dirty="0" smtClean="0"/>
              <a:t>ride, </a:t>
            </a:r>
            <a:r>
              <a:rPr lang="en-US" sz="2400" b="1" i="1" dirty="0" smtClean="0"/>
              <a:t>our error lies.  </a:t>
            </a:r>
            <a:r>
              <a:rPr lang="en-US" sz="2400" dirty="0" smtClean="0"/>
              <a:t>And he assumes an absolute knowledge of God’s plan: </a:t>
            </a:r>
            <a:r>
              <a:rPr lang="en-US" sz="2400" i="1" dirty="0" smtClean="0"/>
              <a:t>who but wishes to invert the laws/Of Order, </a:t>
            </a:r>
            <a:r>
              <a:rPr lang="en-US" sz="2400" b="1" i="1" dirty="0" smtClean="0"/>
              <a:t>sins against </a:t>
            </a:r>
            <a:r>
              <a:rPr lang="en-US" sz="2400" b="1" i="1" dirty="0" err="1" smtClean="0"/>
              <a:t>th</a:t>
            </a:r>
            <a:r>
              <a:rPr lang="en-US" sz="2400" b="1" i="1" dirty="0" smtClean="0"/>
              <a:t>’ Eternal Cause.</a:t>
            </a:r>
            <a:r>
              <a:rPr lang="en-US" sz="2400" dirty="0" smtClean="0"/>
              <a:t>  Tone can be shaped by the author’s (or narrator’s) attitude toward subject matter, the audience, or both.  Here tone is determined by the author’s attitude toward the audience.</a:t>
            </a:r>
            <a:endParaRPr lang="en-US" sz="2400" dirty="0"/>
          </a:p>
        </p:txBody>
      </p:sp>
    </p:spTree>
    <p:extLst>
      <p:ext uri="{BB962C8B-B14F-4D97-AF65-F5344CB8AC3E}">
        <p14:creationId xmlns:p14="http://schemas.microsoft.com/office/powerpoint/2010/main" val="2475205456"/>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14002" y="609600"/>
            <a:ext cx="2412328" cy="923330"/>
          </a:xfrm>
          <a:prstGeom prst="rect">
            <a:avLst/>
          </a:prstGeom>
          <a:noFill/>
        </p:spPr>
        <p:txBody>
          <a:bodyPr wrap="none" lIns="91440" tIns="45720" rIns="91440" bIns="45720">
            <a:spAutoFit/>
          </a:bodyPr>
          <a:lstStyle/>
          <a:p>
            <a:pPr algn="ctr"/>
            <a:r>
              <a:rPr lang="en-US" sz="5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Tone </a:t>
            </a:r>
            <a:r>
              <a:rPr lang="en-US" sz="54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#9</a:t>
            </a:r>
            <a:endPar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stA="50000" endPos="75000" dist="12700" dir="5400000" sy="-100000" algn="bl" rotWithShape="0"/>
              </a:effectLst>
            </a:endParaRPr>
          </a:p>
        </p:txBody>
      </p:sp>
      <p:sp>
        <p:nvSpPr>
          <p:cNvPr id="4" name="TextBox 3"/>
          <p:cNvSpPr txBox="1"/>
          <p:nvPr/>
        </p:nvSpPr>
        <p:spPr>
          <a:xfrm>
            <a:off x="762000" y="1535311"/>
            <a:ext cx="7696200" cy="4524315"/>
          </a:xfrm>
          <a:prstGeom prst="rect">
            <a:avLst/>
          </a:prstGeom>
          <a:noFill/>
        </p:spPr>
        <p:txBody>
          <a:bodyPr wrap="square" rtlCol="0">
            <a:spAutoFit/>
          </a:bodyPr>
          <a:lstStyle/>
          <a:p>
            <a:r>
              <a:rPr lang="en-US" sz="2400" b="1" dirty="0" smtClean="0"/>
              <a:t>Consider:</a:t>
            </a:r>
          </a:p>
          <a:p>
            <a:r>
              <a:rPr lang="en-US" sz="2400" dirty="0" err="1" smtClean="0"/>
              <a:t>Shug</a:t>
            </a:r>
            <a:r>
              <a:rPr lang="en-US" sz="2400" dirty="0" smtClean="0"/>
              <a:t> come over and she and Sofia hug.</a:t>
            </a:r>
          </a:p>
          <a:p>
            <a:endParaRPr lang="en-US" sz="2400" dirty="0" smtClean="0"/>
          </a:p>
          <a:p>
            <a:r>
              <a:rPr lang="en-US" sz="2400" dirty="0" err="1" smtClean="0"/>
              <a:t>Shug</a:t>
            </a:r>
            <a:r>
              <a:rPr lang="en-US" sz="2400" dirty="0" smtClean="0"/>
              <a:t> say, Girl, you look like a good time, you do.</a:t>
            </a:r>
          </a:p>
          <a:p>
            <a:endParaRPr lang="en-US" sz="2400" dirty="0" smtClean="0"/>
          </a:p>
          <a:p>
            <a:r>
              <a:rPr lang="en-US" sz="2400" dirty="0" smtClean="0"/>
              <a:t>That when I notice that </a:t>
            </a:r>
            <a:r>
              <a:rPr lang="en-US" sz="2400" dirty="0" err="1" smtClean="0"/>
              <a:t>Shug</a:t>
            </a:r>
            <a:r>
              <a:rPr lang="en-US" sz="2400" dirty="0" smtClean="0"/>
              <a:t> talk and act sometimes like a man.  Men say stuff like that to women, Girl, you look like a good time.  Women always talk bout hair and health. How many babies living or dead, or got </a:t>
            </a:r>
            <a:r>
              <a:rPr lang="en-US" sz="2400" dirty="0" err="1" smtClean="0"/>
              <a:t>teef</a:t>
            </a:r>
            <a:r>
              <a:rPr lang="en-US" sz="2400" dirty="0" smtClean="0"/>
              <a:t>.  Not bout how some woman they hugging on look like a good time.</a:t>
            </a:r>
          </a:p>
          <a:p>
            <a:endParaRPr lang="en-US" sz="2400" dirty="0"/>
          </a:p>
          <a:p>
            <a:r>
              <a:rPr lang="en-US" sz="2400" dirty="0" smtClean="0"/>
              <a:t>			</a:t>
            </a:r>
            <a:r>
              <a:rPr lang="en-US" sz="2400" b="1" dirty="0" smtClean="0"/>
              <a:t>--Alice Walker, </a:t>
            </a:r>
            <a:r>
              <a:rPr lang="en-US" sz="2400" b="1" i="1" dirty="0" smtClean="0"/>
              <a:t>The Color Purple</a:t>
            </a:r>
            <a:endParaRPr lang="en-US" sz="2400" b="1" dirty="0"/>
          </a:p>
        </p:txBody>
      </p:sp>
    </p:spTree>
    <p:extLst>
      <p:ext uri="{BB962C8B-B14F-4D97-AF65-F5344CB8AC3E}">
        <p14:creationId xmlns:p14="http://schemas.microsoft.com/office/powerpoint/2010/main" val="484609020"/>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pPr algn="l"/>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r>
            <a:b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r>
            <a:br>
              <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r>
            <a:b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r>
              <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br>
              <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endParaRPr lang="en-US" dirty="0"/>
          </a:p>
        </p:txBody>
      </p:sp>
      <p:sp>
        <p:nvSpPr>
          <p:cNvPr id="3" name="Content Placeholder 2"/>
          <p:cNvSpPr>
            <a:spLocks noGrp="1"/>
          </p:cNvSpPr>
          <p:nvPr>
            <p:ph idx="1"/>
          </p:nvPr>
        </p:nvSpPr>
        <p:spPr>
          <a:xfrm>
            <a:off x="457200" y="914400"/>
            <a:ext cx="7924800" cy="5135563"/>
          </a:xfrm>
        </p:spPr>
        <p:txBody>
          <a:bodyPr>
            <a:normAutofit/>
          </a:bodyPr>
          <a:lstStyle/>
          <a:p>
            <a:pPr marL="0" indent="0">
              <a:buNone/>
            </a:pPr>
            <a:endParaRPr lang="en-US" sz="2400" b="1" dirty="0" smtClean="0"/>
          </a:p>
          <a:p>
            <a:pPr marL="457200" indent="-457200">
              <a:buAutoNum type="arabicPeriod"/>
            </a:pPr>
            <a:r>
              <a:rPr lang="en-US" sz="2400" dirty="0" smtClean="0"/>
              <a:t>What is the tone of this passage: what attitude toward </a:t>
            </a:r>
            <a:r>
              <a:rPr lang="en-US" sz="2400" dirty="0" err="1" smtClean="0"/>
              <a:t>Shug</a:t>
            </a:r>
            <a:r>
              <a:rPr lang="en-US" sz="2400" dirty="0" smtClean="0"/>
              <a:t>, toward men, and toward women underlies the passage?</a:t>
            </a:r>
          </a:p>
          <a:p>
            <a:pPr marL="457200" indent="-457200">
              <a:buAutoNum type="arabicPeriod"/>
            </a:pPr>
            <a:r>
              <a:rPr lang="en-US" sz="2400" dirty="0" smtClean="0"/>
              <a:t>Walker repeats the phrase, look like a good time, three times in the passage.  How does this use or repetition help create the tone of the passage?</a:t>
            </a: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0600" y="3810000"/>
            <a:ext cx="3048000" cy="2438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70970888"/>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685800"/>
          </a:xfrm>
        </p:spPr>
        <p:txBody>
          <a:bodyPr>
            <a:noAutofit/>
          </a:bodyPr>
          <a:lstStyle/>
          <a:p>
            <a:r>
              <a:rPr lang="en-US" sz="5400" b="1" dirty="0">
                <a:solidFill>
                  <a:srgbClr val="FF0000"/>
                </a:solidFill>
                <a:latin typeface="Apple Casual"/>
                <a:cs typeface="Apple Casual"/>
              </a:rPr>
              <a:t>Response</a:t>
            </a:r>
            <a:r>
              <a:rPr lang="en-US" sz="5400" dirty="0"/>
              <a:t/>
            </a:r>
            <a:br>
              <a:rPr lang="en-US" sz="5400" dirty="0"/>
            </a:br>
            <a:endParaRPr lang="en-US" sz="5400" dirty="0"/>
          </a:p>
        </p:txBody>
      </p:sp>
      <p:sp>
        <p:nvSpPr>
          <p:cNvPr id="3" name="Content Placeholder 2"/>
          <p:cNvSpPr>
            <a:spLocks noGrp="1"/>
          </p:cNvSpPr>
          <p:nvPr>
            <p:ph idx="1"/>
          </p:nvPr>
        </p:nvSpPr>
        <p:spPr/>
        <p:txBody>
          <a:bodyPr>
            <a:normAutofit/>
          </a:bodyPr>
          <a:lstStyle/>
          <a:p>
            <a:pPr marL="0" indent="0">
              <a:buNone/>
            </a:pPr>
            <a:r>
              <a:rPr lang="en-US" sz="2400" dirty="0" smtClean="0"/>
              <a:t>1.  The narrator’s attitude toward </a:t>
            </a:r>
            <a:r>
              <a:rPr lang="en-US" sz="2400" dirty="0" err="1" smtClean="0"/>
              <a:t>Shug</a:t>
            </a:r>
            <a:r>
              <a:rPr lang="en-US" sz="2400" dirty="0" smtClean="0"/>
              <a:t> is one of wonder and veneration.  She describes </a:t>
            </a:r>
            <a:r>
              <a:rPr lang="en-US" sz="2400" dirty="0" err="1" smtClean="0"/>
              <a:t>Shug</a:t>
            </a:r>
            <a:r>
              <a:rPr lang="en-US" sz="2400" dirty="0" smtClean="0"/>
              <a:t> with exuberance and power, comparing Shug’s actions to those of men, those with power.  </a:t>
            </a:r>
            <a:r>
              <a:rPr lang="en-US" sz="2400" dirty="0" err="1" smtClean="0"/>
              <a:t>Shug</a:t>
            </a:r>
            <a:r>
              <a:rPr lang="en-US" sz="2400" dirty="0" smtClean="0"/>
              <a:t> </a:t>
            </a:r>
            <a:r>
              <a:rPr lang="en-US" sz="2400" b="1" i="1" dirty="0" smtClean="0"/>
              <a:t>talk and act sometimes like a man.  Women always talk bout hair and health.  How many babies living or dead, or got </a:t>
            </a:r>
            <a:r>
              <a:rPr lang="en-US" sz="2400" b="1" i="1" dirty="0" err="1" smtClean="0"/>
              <a:t>teef</a:t>
            </a:r>
            <a:r>
              <a:rPr lang="en-US" sz="2400" b="1" i="1" dirty="0" smtClean="0"/>
              <a:t>. </a:t>
            </a:r>
            <a:r>
              <a:rPr lang="en-US" sz="2400" dirty="0" smtClean="0"/>
              <a:t>Women </a:t>
            </a:r>
            <a:r>
              <a:rPr lang="en-US" sz="2400" u="sng" dirty="0" smtClean="0"/>
              <a:t>reflect</a:t>
            </a:r>
            <a:r>
              <a:rPr lang="en-US" sz="2400" dirty="0" smtClean="0"/>
              <a:t> with their conversation.  Their concerns are not active, but rest with accepting things that happen to them and those they love.  Men, on the other hand, are </a:t>
            </a:r>
            <a:r>
              <a:rPr lang="en-US" sz="2400" u="sng" dirty="0" smtClean="0"/>
              <a:t>active</a:t>
            </a:r>
            <a:r>
              <a:rPr lang="en-US" sz="2400" dirty="0" smtClean="0"/>
              <a:t>.  Their words are lively and suggest activity and fun: </a:t>
            </a:r>
            <a:r>
              <a:rPr lang="en-US" sz="2400" b="1" i="1" dirty="0" smtClean="0"/>
              <a:t>Girl, you look like a good time.  </a:t>
            </a:r>
            <a:r>
              <a:rPr lang="en-US" sz="2400" dirty="0" smtClean="0"/>
              <a:t>By allying </a:t>
            </a:r>
            <a:r>
              <a:rPr lang="en-US" sz="2400" dirty="0" err="1" smtClean="0"/>
              <a:t>Shug</a:t>
            </a:r>
            <a:r>
              <a:rPr lang="en-US" sz="2400" dirty="0" smtClean="0"/>
              <a:t> with men, the narrator gives her power and life and establishes her reverential tone.</a:t>
            </a:r>
            <a:r>
              <a:rPr lang="en-US" sz="2400" b="1" i="1" dirty="0" smtClean="0"/>
              <a:t> </a:t>
            </a:r>
            <a:endParaRPr lang="en-US" sz="2400" b="1" dirty="0"/>
          </a:p>
        </p:txBody>
      </p:sp>
    </p:spTree>
    <p:extLst>
      <p:ext uri="{BB962C8B-B14F-4D97-AF65-F5344CB8AC3E}">
        <p14:creationId xmlns:p14="http://schemas.microsoft.com/office/powerpoint/2010/main" val="4183724498"/>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5400" b="1" dirty="0" smtClean="0">
                <a:solidFill>
                  <a:srgbClr val="FF0000"/>
                </a:solidFill>
                <a:latin typeface="Apple Casual"/>
                <a:cs typeface="Apple Casual"/>
              </a:rPr>
              <a:t/>
            </a:r>
            <a:br>
              <a:rPr lang="en-US" sz="5400" b="1" dirty="0" smtClean="0">
                <a:solidFill>
                  <a:srgbClr val="FF0000"/>
                </a:solidFill>
                <a:latin typeface="Apple Casual"/>
                <a:cs typeface="Apple Casual"/>
              </a:rPr>
            </a:br>
            <a:r>
              <a:rPr lang="en-US" sz="5400" b="1" dirty="0" smtClean="0">
                <a:solidFill>
                  <a:srgbClr val="FF0000"/>
                </a:solidFill>
                <a:latin typeface="Apple Casual"/>
                <a:cs typeface="Apple Casual"/>
              </a:rPr>
              <a:t>Response</a:t>
            </a:r>
            <a:r>
              <a:rPr lang="en-US" sz="5400" dirty="0"/>
              <a:t/>
            </a:r>
            <a:br>
              <a:rPr lang="en-US" sz="5400" dirty="0"/>
            </a:br>
            <a:endParaRPr lang="en-US" sz="5400" dirty="0"/>
          </a:p>
        </p:txBody>
      </p:sp>
      <p:sp>
        <p:nvSpPr>
          <p:cNvPr id="3" name="Content Placeholder 2"/>
          <p:cNvSpPr>
            <a:spLocks noGrp="1"/>
          </p:cNvSpPr>
          <p:nvPr>
            <p:ph idx="1"/>
          </p:nvPr>
        </p:nvSpPr>
        <p:spPr>
          <a:xfrm>
            <a:off x="457200" y="1600200"/>
            <a:ext cx="5486400" cy="4525963"/>
          </a:xfrm>
        </p:spPr>
        <p:txBody>
          <a:bodyPr>
            <a:normAutofit/>
          </a:bodyPr>
          <a:lstStyle/>
          <a:p>
            <a:pPr marL="457200" indent="-457200">
              <a:buAutoNum type="arabicPeriod" startAt="2"/>
            </a:pPr>
            <a:r>
              <a:rPr lang="en-US" sz="2400" dirty="0" smtClean="0"/>
              <a:t>The use of repetition reinforces the narrator’s tone of wonder.  The first mention of the phrase is a direct quote, Shug’s words: </a:t>
            </a:r>
            <a:r>
              <a:rPr lang="en-US" sz="2400" b="1" i="1" dirty="0" smtClean="0"/>
              <a:t>Girl, you look like a good time, you do</a:t>
            </a:r>
            <a:r>
              <a:rPr lang="en-US" sz="2400" dirty="0" smtClean="0"/>
              <a:t>.  The second and third mentions are reflections on Shug’s character.  The use of repetition recreates the narrator’s surprise at Shug’s power and strengthens the reader’s understanding of the narrator’s wonder.</a:t>
            </a: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45484" y="1143000"/>
            <a:ext cx="2641315" cy="50292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83920044"/>
      </p:ext>
    </p:extLst>
  </p:cSld>
  <p:clrMapOvr>
    <a:masterClrMapping/>
  </p:clrMapOvr>
  <p:transition xmlns:p14="http://schemas.microsoft.com/office/powerpoint/2010/mai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655638"/>
          </a:xfrm>
        </p:spPr>
        <p:txBody>
          <a:bodyPr>
            <a:noAutofit/>
          </a:bodyPr>
          <a:lstStyle/>
          <a:p>
            <a:r>
              <a:rPr lang="en-US" sz="5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Tone </a:t>
            </a:r>
            <a:r>
              <a:rPr lang="en-US" sz="5400" b="1" dirty="0" smtClean="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effectLst>
                  <a:reflection stA="50000" endPos="75000" dist="12700" dir="5400000" sy="-100000" algn="bl" rotWithShape="0"/>
                </a:effectLst>
              </a:rPr>
              <a:t>#10</a:t>
            </a:r>
            <a:r>
              <a:rPr 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stA="50000" endPos="75000" dist="12700" dir="5400000" sy="-100000" algn="bl" rotWithShape="0"/>
                </a:effectLst>
              </a:rPr>
              <a:t/>
            </a:r>
            <a:br>
              <a:rPr lang="en-US"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stA="50000" endPos="75000" dist="12700" dir="5400000" sy="-100000" algn="bl" rotWithShape="0"/>
                </a:effectLst>
              </a:rPr>
            </a:br>
            <a:endParaRPr lang="en-US" sz="5400" dirty="0">
              <a:effectLst>
                <a:reflection stA="50000" endPos="75000" dist="12700" dir="5400000" sy="-100000" algn="bl" rotWithShape="0"/>
              </a:effectLst>
            </a:endParaRPr>
          </a:p>
        </p:txBody>
      </p:sp>
      <p:sp>
        <p:nvSpPr>
          <p:cNvPr id="3" name="Content Placeholder 2"/>
          <p:cNvSpPr>
            <a:spLocks noGrp="1"/>
          </p:cNvSpPr>
          <p:nvPr>
            <p:ph idx="1"/>
          </p:nvPr>
        </p:nvSpPr>
        <p:spPr/>
        <p:txBody>
          <a:bodyPr>
            <a:normAutofit lnSpcReduction="10000"/>
          </a:bodyPr>
          <a:lstStyle/>
          <a:p>
            <a:pPr marL="0" indent="0">
              <a:buNone/>
            </a:pPr>
            <a:r>
              <a:rPr lang="en-US" sz="2400" b="1" dirty="0" smtClean="0"/>
              <a:t>Consider:</a:t>
            </a:r>
          </a:p>
          <a:p>
            <a:pPr marL="0" indent="0">
              <a:buNone/>
            </a:pPr>
            <a:r>
              <a:rPr lang="en-US" sz="2400" b="1" dirty="0"/>
              <a:t> </a:t>
            </a:r>
            <a:r>
              <a:rPr lang="en-US" sz="2400" b="1" dirty="0" smtClean="0"/>
              <a:t>    </a:t>
            </a:r>
            <a:r>
              <a:rPr lang="en-US" sz="2400" dirty="0" smtClean="0"/>
              <a:t>And I started to play.  It was so beautiful.  I was so caught up in how lovely I looked that at first I didn’t worry how I would sound.  So it was a surprise to me when I hit the first wrong note and I realized something didn’t sound quite right.  And then I hit another and another followed that.  A chill started at the top of my head and began to trickle down.  Yet I couldn’t stop playing, as though my hands were bewitched.  I kept thinking my fingers would adjust themselves back, like a train switching to the right track.  I played this strange jumble through two repeats, the sour notes staying with me all the way to the end.</a:t>
            </a:r>
          </a:p>
          <a:p>
            <a:pPr marL="0" indent="0">
              <a:buNone/>
            </a:pPr>
            <a:r>
              <a:rPr lang="en-US" sz="2400" b="1" dirty="0"/>
              <a:t>	</a:t>
            </a:r>
            <a:r>
              <a:rPr lang="en-US" sz="2400" b="1" dirty="0" smtClean="0"/>
              <a:t>			--Amy Tan, </a:t>
            </a:r>
            <a:r>
              <a:rPr lang="en-US" sz="2400" b="1" i="1" dirty="0" smtClean="0"/>
              <a:t>The Joy Luck Club</a:t>
            </a:r>
            <a:endParaRPr lang="en-US" sz="2400" b="1" dirty="0"/>
          </a:p>
        </p:txBody>
      </p:sp>
    </p:spTree>
    <p:extLst>
      <p:ext uri="{BB962C8B-B14F-4D97-AF65-F5344CB8AC3E}">
        <p14:creationId xmlns:p14="http://schemas.microsoft.com/office/powerpoint/2010/main" val="190939498"/>
      </p:ext>
    </p:extLst>
  </p:cSld>
  <p:clrMapOvr>
    <a:masterClrMapping/>
  </p:clrMapOvr>
  <p:transition xmlns:p14="http://schemas.microsoft.com/office/powerpoint/2010/mai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US" dirty="0"/>
          </a:p>
          <a:p>
            <a:pPr marL="0" indent="0">
              <a:buNone/>
            </a:pPr>
            <a:endParaRPr lang="en-US" dirty="0"/>
          </a:p>
        </p:txBody>
      </p:sp>
      <p:sp>
        <p:nvSpPr>
          <p:cNvPr id="4" name="TextBox 3"/>
          <p:cNvSpPr txBox="1"/>
          <p:nvPr/>
        </p:nvSpPr>
        <p:spPr>
          <a:xfrm>
            <a:off x="609600" y="762000"/>
            <a:ext cx="4724400" cy="4524315"/>
          </a:xfrm>
          <a:prstGeom prst="rect">
            <a:avLst/>
          </a:prstGeom>
          <a:noFill/>
        </p:spPr>
        <p:txBody>
          <a:bodyPr wrap="square" rtlCol="0">
            <a:spAutoFit/>
          </a:bodyPr>
          <a:lstStyle/>
          <a:p>
            <a:r>
              <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Discuss:</a:t>
            </a:r>
          </a:p>
          <a:p>
            <a:endParaRPr lang="en-US" sz="2400" b="1" dirty="0">
              <a:ln w="1905"/>
              <a:effectLst>
                <a:innerShdw blurRad="69850" dist="43180" dir="5400000">
                  <a:srgbClr val="000000">
                    <a:alpha val="65000"/>
                  </a:srgbClr>
                </a:innerShdw>
              </a:effectLst>
            </a:endParaRPr>
          </a:p>
          <a:p>
            <a:pPr marL="457200" indent="-457200">
              <a:buAutoNum type="arabicPeriod"/>
            </a:pPr>
            <a:r>
              <a:rPr lang="en-US" sz="2400" dirty="0" smtClean="0">
                <a:ln w="1905"/>
                <a:effectLst>
                  <a:innerShdw blurRad="69850" dist="43180" dir="5400000">
                    <a:srgbClr val="000000">
                      <a:alpha val="65000"/>
                    </a:srgbClr>
                  </a:innerShdw>
                </a:effectLst>
              </a:rPr>
              <a:t>How does the narrator’s attitude toward her performance change in the passage?</a:t>
            </a:r>
          </a:p>
          <a:p>
            <a:pPr marL="457200" indent="-457200">
              <a:buAutoNum type="arabicPeriod"/>
            </a:pPr>
            <a:endParaRPr lang="en-US" sz="2400" dirty="0">
              <a:ln w="1905"/>
              <a:effectLst>
                <a:innerShdw blurRad="69850" dist="43180" dir="5400000">
                  <a:srgbClr val="000000">
                    <a:alpha val="65000"/>
                  </a:srgbClr>
                </a:innerShdw>
              </a:effectLst>
            </a:endParaRPr>
          </a:p>
          <a:p>
            <a:pPr marL="457200" indent="-457200">
              <a:buAutoNum type="arabicPeriod"/>
            </a:pPr>
            <a:r>
              <a:rPr lang="en-US" sz="2400" dirty="0" smtClean="0">
                <a:ln w="1905"/>
                <a:effectLst>
                  <a:innerShdw blurRad="69850" dist="43180" dir="5400000">
                    <a:srgbClr val="000000">
                      <a:alpha val="65000"/>
                    </a:srgbClr>
                  </a:innerShdw>
                </a:effectLst>
              </a:rPr>
              <a:t>How does the author’s use of </a:t>
            </a:r>
          </a:p>
          <a:p>
            <a:r>
              <a:rPr lang="en-US" sz="2400" dirty="0" smtClean="0">
                <a:ln w="1905"/>
                <a:effectLst>
                  <a:innerShdw blurRad="69850" dist="43180" dir="5400000">
                    <a:srgbClr val="000000">
                      <a:alpha val="65000"/>
                    </a:srgbClr>
                  </a:innerShdw>
                </a:effectLst>
              </a:rPr>
              <a:t>       detail, diction, and imagery </a:t>
            </a:r>
          </a:p>
          <a:p>
            <a:r>
              <a:rPr lang="en-US" sz="2400" dirty="0" smtClean="0">
                <a:ln w="1905"/>
                <a:effectLst>
                  <a:innerShdw blurRad="69850" dist="43180" dir="5400000">
                    <a:srgbClr val="000000">
                      <a:alpha val="65000"/>
                    </a:srgbClr>
                  </a:innerShdw>
                </a:effectLst>
              </a:rPr>
              <a:t>       reveal the narrator’s changing </a:t>
            </a:r>
          </a:p>
          <a:p>
            <a:r>
              <a:rPr lang="en-US" sz="2400" dirty="0" smtClean="0">
                <a:ln w="1905"/>
                <a:effectLst>
                  <a:innerShdw blurRad="69850" dist="43180" dir="5400000">
                    <a:srgbClr val="000000">
                      <a:alpha val="65000"/>
                    </a:srgbClr>
                  </a:innerShdw>
                </a:effectLst>
              </a:rPr>
              <a:t>       attitude?</a:t>
            </a:r>
            <a:endParaRPr lang="en-US" sz="2400" dirty="0">
              <a:ln w="1905"/>
              <a:effectLst>
                <a:innerShdw blurRad="69850" dist="43180" dir="5400000">
                  <a:srgbClr val="000000">
                    <a:alpha val="65000"/>
                  </a:srgbClr>
                </a:innerShdw>
              </a:effectLst>
            </a:endParaRP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0200" y="1752600"/>
            <a:ext cx="3352800" cy="4210050"/>
          </a:xfrm>
          <a:prstGeom prst="rect">
            <a:avLst/>
          </a:prstGeom>
          <a:ln>
            <a:noFill/>
          </a:ln>
          <a:effectLst>
            <a:softEdge rad="112500"/>
          </a:effectLst>
        </p:spPr>
      </p:pic>
    </p:spTree>
    <p:extLst>
      <p:ext uri="{BB962C8B-B14F-4D97-AF65-F5344CB8AC3E}">
        <p14:creationId xmlns:p14="http://schemas.microsoft.com/office/powerpoint/2010/main" val="3322158563"/>
      </p:ext>
    </p:extLst>
  </p:cSld>
  <p:clrMapOvr>
    <a:masterClrMapping/>
  </p:clrMapOvr>
  <p:transition xmlns:p14="http://schemas.microsoft.com/office/powerpoint/2010/main" spd="med">
    <p:fade/>
  </p:transition>
</p:sld>
</file>

<file path=ppt/slides/slide4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0000"/>
                <a:satMod val="300000"/>
              </a:schemeClr>
            </a:gs>
            <a:gs pos="100000">
              <a:schemeClr val="bg2">
                <a:shade val="30000"/>
                <a:satMod val="200000"/>
              </a:schemeClr>
            </a:gs>
            <a:gs pos="50000">
              <a:schemeClr val="bg2">
                <a:tint val="80000"/>
                <a:satMod val="3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6000" b="1" dirty="0" smtClean="0">
                <a:solidFill>
                  <a:srgbClr val="FF0000"/>
                </a:solidFill>
                <a:latin typeface="Apple Casual"/>
                <a:cs typeface="Apple Casual"/>
              </a:rPr>
              <a:t/>
            </a:r>
            <a:br>
              <a:rPr lang="en-US" sz="6000" b="1" dirty="0" smtClean="0">
                <a:solidFill>
                  <a:srgbClr val="FF0000"/>
                </a:solidFill>
                <a:latin typeface="Apple Casual"/>
                <a:cs typeface="Apple Casual"/>
              </a:rPr>
            </a:br>
            <a:r>
              <a:rPr lang="en-US" sz="6000" b="1" dirty="0" smtClean="0">
                <a:solidFill>
                  <a:srgbClr val="FF0000"/>
                </a:solidFill>
                <a:effectLst>
                  <a:outerShdw blurRad="50800" dist="38100" dir="2700000">
                    <a:srgbClr val="000000">
                      <a:alpha val="43000"/>
                    </a:srgbClr>
                  </a:outerShdw>
                </a:effectLst>
                <a:latin typeface="Apple Casual"/>
                <a:cs typeface="Apple Casual"/>
              </a:rPr>
              <a:t>Response</a:t>
            </a:r>
            <a:r>
              <a:rPr lang="en-US" dirty="0">
                <a:effectLst>
                  <a:outerShdw blurRad="50800" dist="38100" dir="2700000">
                    <a:srgbClr val="000000">
                      <a:alpha val="43000"/>
                    </a:srgbClr>
                  </a:outerShdw>
                </a:effectLst>
              </a:rPr>
              <a:t/>
            </a:r>
            <a:br>
              <a:rPr lang="en-US" dirty="0">
                <a:effectLst>
                  <a:outerShdw blurRad="50800" dist="38100" dir="2700000">
                    <a:srgbClr val="000000">
                      <a:alpha val="43000"/>
                    </a:srgbClr>
                  </a:outerShdw>
                </a:effectLst>
              </a:rPr>
            </a:br>
            <a:endParaRPr lang="en-US" dirty="0">
              <a:effectLst>
                <a:outerShdw blurRad="50800" dist="38100" dir="2700000">
                  <a:srgbClr val="000000">
                    <a:alpha val="43000"/>
                  </a:srgbClr>
                </a:outerShdw>
              </a:effectLst>
            </a:endParaRPr>
          </a:p>
        </p:txBody>
      </p:sp>
      <p:sp>
        <p:nvSpPr>
          <p:cNvPr id="3" name="Content Placeholder 2"/>
          <p:cNvSpPr>
            <a:spLocks noGrp="1"/>
          </p:cNvSpPr>
          <p:nvPr>
            <p:ph idx="1"/>
          </p:nvPr>
        </p:nvSpPr>
        <p:spPr/>
        <p:txBody>
          <a:bodyPr>
            <a:normAutofit/>
          </a:bodyPr>
          <a:lstStyle/>
          <a:p>
            <a:pPr marL="0" indent="0">
              <a:buNone/>
            </a:pPr>
            <a:r>
              <a:rPr lang="en-US" sz="2400" dirty="0" smtClean="0"/>
              <a:t>1.  In the beginning of the passage, the narrator is caught up with a romanticized image of how she looks and plays.  She is enamored with the image of herself playing beautifully and looking lovely.  However, the tone changes as she begins to hit wrong notes.  With her inability to correct her playing, the tone changes from upbeat admiration to horror.</a:t>
            </a:r>
            <a:endParaRPr lang="en-US"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2400" y="4114800"/>
            <a:ext cx="4267200" cy="2061467"/>
          </a:xfrm>
          <a:prstGeom prst="rect">
            <a:avLst/>
          </a:prstGeom>
          <a:ln>
            <a:noFill/>
          </a:ln>
          <a:effectLst>
            <a:softEdge rad="112500"/>
          </a:effectLst>
        </p:spPr>
      </p:pic>
    </p:spTree>
    <p:extLst>
      <p:ext uri="{BB962C8B-B14F-4D97-AF65-F5344CB8AC3E}">
        <p14:creationId xmlns:p14="http://schemas.microsoft.com/office/powerpoint/2010/main" val="1540629672"/>
      </p:ext>
    </p:extLst>
  </p:cSld>
  <p:clrMapOvr>
    <a:masterClrMapping/>
  </p:clrMapOvr>
  <p:transition xmlns:p14="http://schemas.microsoft.com/office/powerpoint/2010/main" spd="med">
    <p:fade/>
  </p:transition>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tint val="80000"/>
                <a:satMod val="300000"/>
              </a:schemeClr>
            </a:gs>
            <a:gs pos="100000">
              <a:schemeClr val="bg2">
                <a:shade val="30000"/>
                <a:satMod val="200000"/>
              </a:schemeClr>
            </a:gs>
            <a:gs pos="50000">
              <a:schemeClr val="bg2">
                <a:tint val="80000"/>
                <a:satMod val="30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5400" b="1" dirty="0" smtClean="0">
                <a:solidFill>
                  <a:srgbClr val="FF0000"/>
                </a:solidFill>
                <a:latin typeface="Apple Casual"/>
                <a:cs typeface="Apple Casual"/>
              </a:rPr>
              <a:t/>
            </a:r>
            <a:br>
              <a:rPr lang="en-US" sz="5400" b="1" dirty="0" smtClean="0">
                <a:solidFill>
                  <a:srgbClr val="FF0000"/>
                </a:solidFill>
                <a:latin typeface="Apple Casual"/>
                <a:cs typeface="Apple Casual"/>
              </a:rPr>
            </a:br>
            <a:r>
              <a:rPr lang="en-US" sz="5400" b="1" dirty="0" smtClean="0">
                <a:solidFill>
                  <a:srgbClr val="FF0000"/>
                </a:solidFill>
                <a:effectLst>
                  <a:outerShdw blurRad="50800" dist="38100" dir="2700000">
                    <a:srgbClr val="000000">
                      <a:alpha val="43000"/>
                    </a:srgbClr>
                  </a:outerShdw>
                </a:effectLst>
                <a:latin typeface="Apple Casual"/>
                <a:cs typeface="Apple Casual"/>
              </a:rPr>
              <a:t>Response</a:t>
            </a:r>
            <a:r>
              <a:rPr lang="en-US" sz="5400" dirty="0"/>
              <a:t/>
            </a:r>
            <a:br>
              <a:rPr lang="en-US" sz="5400" dirty="0"/>
            </a:br>
            <a:endParaRPr lang="en-US" sz="5400" dirty="0"/>
          </a:p>
        </p:txBody>
      </p:sp>
      <p:sp>
        <p:nvSpPr>
          <p:cNvPr id="3" name="Content Placeholder 2"/>
          <p:cNvSpPr>
            <a:spLocks noGrp="1"/>
          </p:cNvSpPr>
          <p:nvPr>
            <p:ph idx="1"/>
          </p:nvPr>
        </p:nvSpPr>
        <p:spPr>
          <a:xfrm>
            <a:off x="457200" y="1295400"/>
            <a:ext cx="8229600" cy="4830763"/>
          </a:xfrm>
        </p:spPr>
        <p:txBody>
          <a:bodyPr>
            <a:normAutofit lnSpcReduction="10000"/>
          </a:bodyPr>
          <a:lstStyle/>
          <a:p>
            <a:pPr marL="0" indent="0">
              <a:buNone/>
            </a:pPr>
            <a:r>
              <a:rPr lang="en-US" sz="2400" dirty="0" smtClean="0"/>
              <a:t>2.  Every element of the paragraph supports the changing tone.  The diction in the beginning of the paragraph is positive but general.  The recital is </a:t>
            </a:r>
            <a:r>
              <a:rPr lang="en-US" sz="2400" b="1" i="1" dirty="0" smtClean="0"/>
              <a:t>beautiful.  </a:t>
            </a:r>
            <a:r>
              <a:rPr lang="en-US" sz="2400" dirty="0" smtClean="0"/>
              <a:t>The narrator looks </a:t>
            </a:r>
            <a:r>
              <a:rPr lang="en-US" sz="2400" b="1" i="1" dirty="0" smtClean="0"/>
              <a:t>lovely</a:t>
            </a:r>
            <a:r>
              <a:rPr lang="en-US" sz="2400" dirty="0" smtClean="0"/>
              <a:t> and doesn’t </a:t>
            </a:r>
            <a:r>
              <a:rPr lang="en-US" sz="2400" b="1" i="1" dirty="0" smtClean="0"/>
              <a:t>worry about her performance</a:t>
            </a:r>
            <a:r>
              <a:rPr lang="en-US" sz="2400" dirty="0" smtClean="0"/>
              <a:t>.  As the description shifts to the debacle that follows, diction, detail, and imagery become more specific, reflecting the narrator’s building horror.  She realizes </a:t>
            </a:r>
            <a:r>
              <a:rPr lang="en-US" sz="2400" b="1" i="1" dirty="0" smtClean="0"/>
              <a:t>something [doesn’t] sound quite right</a:t>
            </a:r>
            <a:r>
              <a:rPr lang="en-US" sz="2400" dirty="0" smtClean="0"/>
              <a:t>.  She gets a </a:t>
            </a:r>
            <a:r>
              <a:rPr lang="en-US" sz="2400" b="1" i="1" dirty="0" smtClean="0"/>
              <a:t>chill</a:t>
            </a:r>
            <a:r>
              <a:rPr lang="en-US" sz="2400" dirty="0" smtClean="0"/>
              <a:t> that </a:t>
            </a:r>
            <a:r>
              <a:rPr lang="en-US" sz="2400" b="1" i="1" dirty="0" smtClean="0"/>
              <a:t>start[s] at the top of her head and trickle[s] down</a:t>
            </a:r>
            <a:r>
              <a:rPr lang="en-US" sz="2400" dirty="0" smtClean="0"/>
              <a:t>; her </a:t>
            </a:r>
            <a:r>
              <a:rPr lang="en-US" sz="2400" b="1" i="1" dirty="0" smtClean="0"/>
              <a:t>hands [are] bewitched</a:t>
            </a:r>
            <a:r>
              <a:rPr lang="en-US" sz="2400" dirty="0" smtClean="0"/>
              <a:t>; she plays a strange jumble with sour notes.  She even helplessly searches for an outside control of her actions:  </a:t>
            </a:r>
            <a:r>
              <a:rPr lang="en-US" sz="2400" b="1" i="1" dirty="0" smtClean="0"/>
              <a:t>I kept thinking my fingers would adjust themselves back, like a train switching to the right track.  </a:t>
            </a:r>
            <a:r>
              <a:rPr lang="en-US" sz="2400" dirty="0" smtClean="0"/>
              <a:t>However, nothing comes to her aid, and she is left with her </a:t>
            </a:r>
            <a:r>
              <a:rPr lang="en-US" sz="2400" b="1" i="1" dirty="0" smtClean="0"/>
              <a:t>strange jumble</a:t>
            </a:r>
            <a:r>
              <a:rPr lang="en-US" sz="2400" dirty="0" smtClean="0"/>
              <a:t> and its accompanying horror until the end of her performance.</a:t>
            </a:r>
            <a:endParaRPr lang="en-US" sz="2400" dirty="0"/>
          </a:p>
        </p:txBody>
      </p:sp>
    </p:spTree>
    <p:extLst>
      <p:ext uri="{BB962C8B-B14F-4D97-AF65-F5344CB8AC3E}">
        <p14:creationId xmlns:p14="http://schemas.microsoft.com/office/powerpoint/2010/main" val="4216443942"/>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fontScale="90000"/>
          </a:bodyPr>
          <a:lstStyle/>
          <a:p>
            <a:r>
              <a:rPr lang="en-US"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en-US"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n-US" sz="6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#1</a:t>
            </a:r>
            <a:r>
              <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endParaRPr lang="en-US" dirty="0"/>
          </a:p>
        </p:txBody>
      </p:sp>
      <p:sp>
        <p:nvSpPr>
          <p:cNvPr id="3" name="Content Placeholder 2"/>
          <p:cNvSpPr>
            <a:spLocks noGrp="1"/>
          </p:cNvSpPr>
          <p:nvPr>
            <p:ph idx="1"/>
          </p:nvPr>
        </p:nvSpPr>
        <p:spPr>
          <a:xfrm>
            <a:off x="914400" y="1600200"/>
            <a:ext cx="7086600" cy="4525963"/>
          </a:xfrm>
        </p:spPr>
        <p:txBody>
          <a:bodyPr>
            <a:normAutofit/>
          </a:bodyPr>
          <a:lstStyle/>
          <a:p>
            <a:pPr marL="0" indent="0">
              <a:buNone/>
            </a:pPr>
            <a:r>
              <a:rPr lang="en-US" sz="2400" b="1" dirty="0" smtClean="0"/>
              <a:t>Consider:</a:t>
            </a:r>
          </a:p>
          <a:p>
            <a:pPr marL="0" indent="0">
              <a:buNone/>
            </a:pPr>
            <a:r>
              <a:rPr lang="en-US" sz="2400" b="1" dirty="0"/>
              <a:t> </a:t>
            </a:r>
            <a:r>
              <a:rPr lang="en-US" sz="2400" b="1" dirty="0" smtClean="0"/>
              <a:t>    </a:t>
            </a:r>
            <a:r>
              <a:rPr lang="en-US" sz="2400" dirty="0" smtClean="0"/>
              <a:t>Art is the antidote that can call us back from the edge of numbness, restoring the ability to feel for another.</a:t>
            </a:r>
          </a:p>
          <a:p>
            <a:pPr marL="0" indent="0">
              <a:buNone/>
            </a:pPr>
            <a:endParaRPr lang="en-US" sz="2400" dirty="0" smtClean="0"/>
          </a:p>
          <a:p>
            <a:pPr marL="0" indent="0">
              <a:buNone/>
            </a:pPr>
            <a:r>
              <a:rPr lang="en-US" sz="2400" dirty="0"/>
              <a:t> </a:t>
            </a:r>
            <a:r>
              <a:rPr lang="en-US" sz="2400" dirty="0" smtClean="0"/>
              <a:t>     </a:t>
            </a:r>
            <a:r>
              <a:rPr lang="en-US" sz="2400" b="1" dirty="0" smtClean="0"/>
              <a:t>--Barbara Kingsolver, </a:t>
            </a:r>
            <a:r>
              <a:rPr lang="en-US" sz="2400" b="1" i="1" dirty="0"/>
              <a:t>	</a:t>
            </a:r>
            <a:endParaRPr lang="en-US" sz="2400" b="1" i="1" dirty="0" smtClean="0"/>
          </a:p>
          <a:p>
            <a:pPr marL="0" indent="0">
              <a:buNone/>
            </a:pPr>
            <a:r>
              <a:rPr lang="en-US" sz="2400" b="1" i="1" dirty="0" smtClean="0"/>
              <a:t>                  High Tide in Tucson</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05400" y="2819400"/>
            <a:ext cx="3048000" cy="3657600"/>
          </a:xfrm>
          <a:prstGeom prst="rect">
            <a:avLst/>
          </a:prstGeom>
          <a:ln>
            <a:noFill/>
          </a:ln>
          <a:effectLst>
            <a:softEdge rad="112500"/>
          </a:effectLst>
        </p:spPr>
      </p:pic>
    </p:spTree>
    <p:extLst>
      <p:ext uri="{BB962C8B-B14F-4D97-AF65-F5344CB8AC3E}">
        <p14:creationId xmlns:p14="http://schemas.microsoft.com/office/powerpoint/2010/main" val="1504084777"/>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718930"/>
            <a:ext cx="7391400" cy="3916363"/>
          </a:xfrm>
        </p:spPr>
        <p:txBody>
          <a:bodyPr>
            <a:normAutofit/>
          </a:bodyPr>
          <a:lstStyle/>
          <a:p>
            <a:pPr marL="0" indent="0">
              <a:buNone/>
            </a:pPr>
            <a:r>
              <a:rPr lang="en-US" sz="2400" dirty="0" smtClean="0"/>
              <a:t>1.  By using the word </a:t>
            </a:r>
            <a:r>
              <a:rPr lang="en-US" sz="2400" b="1" i="1" dirty="0" smtClean="0"/>
              <a:t>antidote, </a:t>
            </a:r>
            <a:r>
              <a:rPr lang="en-US" sz="2400" dirty="0" smtClean="0"/>
              <a:t>what does the author imply about the inability to feel for another?</a:t>
            </a:r>
          </a:p>
          <a:p>
            <a:pPr marL="0" indent="0">
              <a:buNone/>
            </a:pPr>
            <a:endParaRPr lang="en-US" sz="2400" b="1" i="1" dirty="0"/>
          </a:p>
          <a:p>
            <a:pPr marL="457200" indent="-457200">
              <a:buNone/>
            </a:pPr>
            <a:r>
              <a:rPr lang="en-US" sz="2400" dirty="0" smtClean="0"/>
              <a:t>2.  If we changed the word </a:t>
            </a:r>
            <a:r>
              <a:rPr lang="en-US" sz="2400" b="1" i="1" dirty="0" smtClean="0"/>
              <a:t>antidote</a:t>
            </a:r>
            <a:r>
              <a:rPr lang="en-US" sz="2400" dirty="0" smtClean="0"/>
              <a:t>, to </a:t>
            </a:r>
            <a:r>
              <a:rPr lang="en-US" sz="2400" b="1" i="1" dirty="0" smtClean="0"/>
              <a:t>gift</a:t>
            </a:r>
            <a:r>
              <a:rPr lang="en-US" sz="2400" dirty="0" smtClean="0"/>
              <a:t>, what effect would it have on the meaning of the sentence? </a:t>
            </a:r>
            <a:endParaRPr lang="en-US" sz="2400" dirty="0"/>
          </a:p>
        </p:txBody>
      </p:sp>
      <p:sp>
        <p:nvSpPr>
          <p:cNvPr id="4" name="Rectangle 3"/>
          <p:cNvSpPr/>
          <p:nvPr/>
        </p:nvSpPr>
        <p:spPr>
          <a:xfrm>
            <a:off x="381000" y="808097"/>
            <a:ext cx="3124200" cy="1754326"/>
          </a:xfrm>
          <a:prstGeom prst="rect">
            <a:avLst/>
          </a:prstGeom>
          <a:noFill/>
        </p:spPr>
        <p:txBody>
          <a:bodyPr wrap="square" lIns="91440" tIns="45720" rIns="91440" bIns="45720">
            <a:spAutoFit/>
          </a:bodyPr>
          <a:lstStyle/>
          <a:p>
            <a:pPr algn="ct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p>
          <a:p>
            <a:pPr algn="ct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24600" y="3730375"/>
            <a:ext cx="1938146" cy="2438400"/>
          </a:xfrm>
          <a:prstGeom prst="rect">
            <a:avLst/>
          </a:prstGeom>
          <a:ln>
            <a:noFill/>
          </a:ln>
          <a:effectLst>
            <a:softEdge rad="112500"/>
          </a:effectLst>
        </p:spPr>
      </p:pic>
    </p:spTree>
    <p:extLst>
      <p:ext uri="{BB962C8B-B14F-4D97-AF65-F5344CB8AC3E}">
        <p14:creationId xmlns:p14="http://schemas.microsoft.com/office/powerpoint/2010/main" val="427382659"/>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chemeClr val="accent4">
                <a:lumMod val="40000"/>
                <a:lumOff val="60000"/>
              </a:schemeClr>
            </a:gs>
            <a:gs pos="100000">
              <a:srgbClr val="000000"/>
            </a:gs>
            <a:gs pos="8000">
              <a:schemeClr val="accent4">
                <a:lumMod val="40000"/>
                <a:lumOff val="6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371600"/>
            <a:ext cx="8229600" cy="4648200"/>
          </a:xfrm>
        </p:spPr>
        <p:txBody>
          <a:bodyPr>
            <a:noAutofit/>
          </a:bodyPr>
          <a:lstStyle/>
          <a:p>
            <a:pPr algn="l"/>
            <a:r>
              <a:rPr lang="en-US" sz="2300" dirty="0" smtClean="0">
                <a:solidFill>
                  <a:srgbClr val="FFFFFF"/>
                </a:solidFill>
              </a:rPr>
              <a:t>1.  An antidote is something that </a:t>
            </a:r>
            <a:br>
              <a:rPr lang="en-US" sz="2300" dirty="0" smtClean="0">
                <a:solidFill>
                  <a:srgbClr val="FFFFFF"/>
                </a:solidFill>
              </a:rPr>
            </a:br>
            <a:r>
              <a:rPr lang="en-US" sz="2300" dirty="0" smtClean="0">
                <a:solidFill>
                  <a:srgbClr val="FFFFFF"/>
                </a:solidFill>
              </a:rPr>
              <a:t>counteracts a poison.  By associating </a:t>
            </a:r>
            <a:br>
              <a:rPr lang="en-US" sz="2300" dirty="0" smtClean="0">
                <a:solidFill>
                  <a:srgbClr val="FFFFFF"/>
                </a:solidFill>
              </a:rPr>
            </a:br>
            <a:r>
              <a:rPr lang="en-US" sz="2300" dirty="0" smtClean="0">
                <a:solidFill>
                  <a:srgbClr val="FFFFFF"/>
                </a:solidFill>
              </a:rPr>
              <a:t>antidote with the restoration of ability </a:t>
            </a:r>
            <a:br>
              <a:rPr lang="en-US" sz="2300" dirty="0" smtClean="0">
                <a:solidFill>
                  <a:srgbClr val="FFFFFF"/>
                </a:solidFill>
              </a:rPr>
            </a:br>
            <a:r>
              <a:rPr lang="en-US" sz="2300" dirty="0" smtClean="0">
                <a:solidFill>
                  <a:srgbClr val="FFFFFF"/>
                </a:solidFill>
              </a:rPr>
              <a:t>to feel for another, Kingsolver implies </a:t>
            </a:r>
            <a:br>
              <a:rPr lang="en-US" sz="2300" dirty="0" smtClean="0">
                <a:solidFill>
                  <a:srgbClr val="FFFFFF"/>
                </a:solidFill>
              </a:rPr>
            </a:br>
            <a:r>
              <a:rPr lang="en-US" sz="2300" dirty="0" smtClean="0">
                <a:solidFill>
                  <a:srgbClr val="FFFFFF"/>
                </a:solidFill>
              </a:rPr>
              <a:t>that the inability to feel for another is </a:t>
            </a:r>
            <a:br>
              <a:rPr lang="en-US" sz="2300" dirty="0" smtClean="0">
                <a:solidFill>
                  <a:srgbClr val="FFFFFF"/>
                </a:solidFill>
              </a:rPr>
            </a:br>
            <a:r>
              <a:rPr lang="en-US" sz="2300" dirty="0" smtClean="0">
                <a:solidFill>
                  <a:srgbClr val="FFFFFF"/>
                </a:solidFill>
              </a:rPr>
              <a:t>a poison.  Further, this poison is so </a:t>
            </a:r>
            <a:br>
              <a:rPr lang="en-US" sz="2300" dirty="0" smtClean="0">
                <a:solidFill>
                  <a:srgbClr val="FFFFFF"/>
                </a:solidFill>
              </a:rPr>
            </a:br>
            <a:r>
              <a:rPr lang="en-US" sz="2300" dirty="0" smtClean="0">
                <a:solidFill>
                  <a:srgbClr val="FFFFFF"/>
                </a:solidFill>
              </a:rPr>
              <a:t>noxious as to take us to the </a:t>
            </a:r>
            <a:r>
              <a:rPr lang="en-US" sz="2300" b="1" i="1" dirty="0" smtClean="0">
                <a:solidFill>
                  <a:srgbClr val="FFFFFF"/>
                </a:solidFill>
              </a:rPr>
              <a:t>edge of </a:t>
            </a:r>
            <a:br>
              <a:rPr lang="en-US" sz="2300" b="1" i="1" dirty="0" smtClean="0">
                <a:solidFill>
                  <a:srgbClr val="FFFFFF"/>
                </a:solidFill>
              </a:rPr>
            </a:br>
            <a:r>
              <a:rPr lang="en-US" sz="2300" b="1" i="1" dirty="0" smtClean="0">
                <a:solidFill>
                  <a:srgbClr val="FFFFFF"/>
                </a:solidFill>
              </a:rPr>
              <a:t>numbness.</a:t>
            </a:r>
            <a:br>
              <a:rPr lang="en-US" sz="2300" b="1" i="1" dirty="0" smtClean="0">
                <a:solidFill>
                  <a:srgbClr val="FFFFFF"/>
                </a:solidFill>
              </a:rPr>
            </a:br>
            <a:r>
              <a:rPr lang="en-US" sz="2300" dirty="0" smtClean="0">
                <a:solidFill>
                  <a:srgbClr val="FFFFFF"/>
                </a:solidFill>
              </a:rPr>
              <a:t>2.  The use of the word </a:t>
            </a:r>
            <a:r>
              <a:rPr lang="en-US" sz="2300" b="1" i="1" dirty="0" smtClean="0">
                <a:solidFill>
                  <a:srgbClr val="FFFFFF"/>
                </a:solidFill>
              </a:rPr>
              <a:t>gift</a:t>
            </a:r>
            <a:r>
              <a:rPr lang="en-US" sz="2300" dirty="0" smtClean="0">
                <a:solidFill>
                  <a:srgbClr val="FFFFFF"/>
                </a:solidFill>
              </a:rPr>
              <a:t> instead of </a:t>
            </a:r>
            <a:br>
              <a:rPr lang="en-US" sz="2300" dirty="0" smtClean="0">
                <a:solidFill>
                  <a:srgbClr val="FFFFFF"/>
                </a:solidFill>
              </a:rPr>
            </a:br>
            <a:r>
              <a:rPr lang="en-US" sz="2300" b="1" i="1" dirty="0" smtClean="0">
                <a:solidFill>
                  <a:srgbClr val="FFFFFF"/>
                </a:solidFill>
              </a:rPr>
              <a:t>antidote</a:t>
            </a:r>
            <a:r>
              <a:rPr lang="en-US" sz="2300" dirty="0" smtClean="0">
                <a:solidFill>
                  <a:srgbClr val="FFFFFF"/>
                </a:solidFill>
              </a:rPr>
              <a:t> weakens the precision of the</a:t>
            </a:r>
            <a:br>
              <a:rPr lang="en-US" sz="2300" dirty="0" smtClean="0">
                <a:solidFill>
                  <a:srgbClr val="FFFFFF"/>
                </a:solidFill>
              </a:rPr>
            </a:br>
            <a:r>
              <a:rPr lang="en-US" sz="2300" dirty="0" smtClean="0">
                <a:solidFill>
                  <a:srgbClr val="FFFFFF"/>
                </a:solidFill>
              </a:rPr>
              <a:t> sentence and takes away its power of </a:t>
            </a:r>
            <a:br>
              <a:rPr lang="en-US" sz="2300" dirty="0" smtClean="0">
                <a:solidFill>
                  <a:srgbClr val="FFFFFF"/>
                </a:solidFill>
              </a:rPr>
            </a:br>
            <a:r>
              <a:rPr lang="en-US" sz="2300" dirty="0" smtClean="0">
                <a:solidFill>
                  <a:srgbClr val="FFFFFF"/>
                </a:solidFill>
              </a:rPr>
              <a:t>association.  Gift is a much more general </a:t>
            </a:r>
            <a:br>
              <a:rPr lang="en-US" sz="2300" dirty="0" smtClean="0">
                <a:solidFill>
                  <a:srgbClr val="FFFFFF"/>
                </a:solidFill>
              </a:rPr>
            </a:br>
            <a:r>
              <a:rPr lang="en-US" sz="2300" dirty="0" smtClean="0">
                <a:solidFill>
                  <a:srgbClr val="FFFFFF"/>
                </a:solidFill>
              </a:rPr>
              <a:t>word than antidote, and it does not offer</a:t>
            </a:r>
            <a:br>
              <a:rPr lang="en-US" sz="2300" dirty="0" smtClean="0">
                <a:solidFill>
                  <a:srgbClr val="FFFFFF"/>
                </a:solidFill>
              </a:rPr>
            </a:br>
            <a:r>
              <a:rPr lang="en-US" sz="2300" dirty="0" smtClean="0">
                <a:solidFill>
                  <a:srgbClr val="FFFFFF"/>
                </a:solidFill>
              </a:rPr>
              <a:t> the implicit judgment about the inability</a:t>
            </a:r>
            <a:br>
              <a:rPr lang="en-US" sz="2300" dirty="0" smtClean="0">
                <a:solidFill>
                  <a:srgbClr val="FFFFFF"/>
                </a:solidFill>
              </a:rPr>
            </a:br>
            <a:r>
              <a:rPr lang="en-US" sz="2300" dirty="0" smtClean="0">
                <a:solidFill>
                  <a:srgbClr val="FFFFFF"/>
                </a:solidFill>
              </a:rPr>
              <a:t> to feel for another.</a:t>
            </a:r>
            <a:endParaRPr lang="en-US" sz="2300" b="1" i="1" dirty="0">
              <a:solidFill>
                <a:srgbClr val="FFFFFF"/>
              </a:solidFill>
            </a:endParaRPr>
          </a:p>
        </p:txBody>
      </p:sp>
      <p:sp>
        <p:nvSpPr>
          <p:cNvPr id="4" name="Rectangle 3"/>
          <p:cNvSpPr/>
          <p:nvPr/>
        </p:nvSpPr>
        <p:spPr>
          <a:xfrm>
            <a:off x="2818028" y="228600"/>
            <a:ext cx="2929633"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990600" dist="52705" dir="5040000" algn="tl">
                    <a:schemeClr val="bg1">
                      <a:alpha val="30000"/>
                    </a:schemeClr>
                  </a:outerShdw>
                </a:effectLst>
              </a:rPr>
              <a:t>Response</a:t>
            </a:r>
            <a:endParaRPr 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990600" dist="52705" dir="5040000" algn="tl">
                  <a:schemeClr val="bg1">
                    <a:alpha val="30000"/>
                  </a:scheme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7400" y="1524000"/>
            <a:ext cx="2870200" cy="4648200"/>
          </a:xfrm>
          <a:prstGeom prst="rect">
            <a:avLst/>
          </a:prstGeom>
          <a:ln w="190500" cap="sq">
            <a:solidFill>
              <a:srgbClr val="C8C6BD"/>
            </a:solidFill>
            <a:prstDash val="solid"/>
            <a:miter lim="800000"/>
          </a:ln>
          <a:effectLst>
            <a:outerShdw blurRad="50800" dist="38100" dir="2700000" algn="tl" rotWithShape="0">
              <a:srgbClr val="000000">
                <a:alpha val="45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384876721"/>
      </p:ext>
    </p:extLst>
  </p:cSld>
  <p:clrMapOvr>
    <a:masterClrMapping/>
  </p:clrMapOvr>
  <p:transition xmlns:p14="http://schemas.microsoft.com/office/powerpoint/2010/main" spd="med">
    <p:fade/>
  </p:transition>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#2</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Newts are the most common salamanders.  Their skin is a </a:t>
            </a:r>
            <a:r>
              <a:rPr lang="en-US" sz="2400" b="1" dirty="0" smtClean="0"/>
              <a:t>lighted</a:t>
            </a:r>
            <a:r>
              <a:rPr lang="en-US" sz="2400" dirty="0" smtClean="0"/>
              <a:t> green, like water in a sunlit pond, and rows of very bright red dots line their backs.  They have gills as larvae; as they grow they turn a luminescent red, lose their gills, and walk out of the water to spend a few years padding around in damp laces on the forest floor.  Their feet look like </a:t>
            </a:r>
            <a:r>
              <a:rPr lang="en-US" sz="2400" b="1" dirty="0" smtClean="0"/>
              <a:t>fingered</a:t>
            </a:r>
            <a:r>
              <a:rPr lang="en-US" sz="2400" dirty="0" smtClean="0"/>
              <a:t> </a:t>
            </a:r>
            <a:r>
              <a:rPr lang="en-US" sz="2400" b="1" dirty="0" smtClean="0"/>
              <a:t>baby hands</a:t>
            </a:r>
            <a:r>
              <a:rPr lang="en-US" sz="2400" dirty="0" smtClean="0"/>
              <a:t>, and they walk in the same leg patterns as all four-footed creatures—dogs, mules, and, for that matter, lesser pandas.</a:t>
            </a:r>
          </a:p>
          <a:p>
            <a:pPr>
              <a:buNone/>
            </a:pPr>
            <a:r>
              <a:rPr lang="en-US" sz="2400" dirty="0" smtClean="0"/>
              <a:t>				--</a:t>
            </a:r>
            <a:r>
              <a:rPr lang="en-US" sz="2400" b="1" dirty="0" smtClean="0"/>
              <a:t>Annie Dillard, </a:t>
            </a:r>
            <a:r>
              <a:rPr lang="en-US" sz="2400" b="1" i="1" dirty="0" smtClean="0"/>
              <a:t>Pilgrim at Tinker Creek</a:t>
            </a:r>
            <a:endParaRPr lang="en-US" sz="2400" b="1" i="1" dirty="0"/>
          </a:p>
        </p:txBody>
      </p:sp>
    </p:spTree>
  </p:cSld>
  <p:clrMapOvr>
    <a:masterClrMapping/>
  </p:clrMapOvr>
  <p:transition xmlns:p14="http://schemas.microsoft.com/office/powerpoint/2010/main" spd="med">
    <p:fade/>
  </p:transition>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fontScale="90000"/>
          </a:bodyPr>
          <a:lstStyle/>
          <a:p>
            <a:pPr algn="l"/>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endParaRPr lang="en-US" dirty="0"/>
          </a:p>
        </p:txBody>
      </p:sp>
      <p:sp>
        <p:nvSpPr>
          <p:cNvPr id="3" name="Content Placeholder 2"/>
          <p:cNvSpPr>
            <a:spLocks noGrp="1"/>
          </p:cNvSpPr>
          <p:nvPr>
            <p:ph idx="1"/>
          </p:nvPr>
        </p:nvSpPr>
        <p:spPr>
          <a:xfrm>
            <a:off x="457200" y="2057400"/>
            <a:ext cx="5257800" cy="4038599"/>
          </a:xfrm>
        </p:spPr>
        <p:txBody>
          <a:bodyPr>
            <a:normAutofit/>
          </a:bodyPr>
          <a:lstStyle/>
          <a:p>
            <a:pPr marL="457200" indent="-457200">
              <a:buAutoNum type="arabicPeriod"/>
            </a:pPr>
            <a:r>
              <a:rPr lang="en-US" sz="2400" dirty="0" smtClean="0"/>
              <a:t>What is the difference between a lighted green and a light green?  Which one do you think creates a more vivid picture?</a:t>
            </a:r>
          </a:p>
          <a:p>
            <a:pPr marL="457200" indent="-457200">
              <a:buAutoNum type="arabicPeriod"/>
            </a:pPr>
            <a:endParaRPr lang="en-US" sz="2400" dirty="0" smtClean="0"/>
          </a:p>
          <a:p>
            <a:pPr marL="457200" indent="-457200">
              <a:buAutoNum type="arabicPeriod"/>
            </a:pPr>
            <a:r>
              <a:rPr lang="en-US" sz="2400" dirty="0" smtClean="0"/>
              <a:t>What is the effect of saying </a:t>
            </a:r>
            <a:r>
              <a:rPr lang="en-US" sz="2400" i="1" dirty="0" smtClean="0"/>
              <a:t>fingered baby hands</a:t>
            </a:r>
            <a:r>
              <a:rPr lang="en-US" sz="2400" dirty="0" smtClean="0"/>
              <a:t> instead of </a:t>
            </a:r>
            <a:r>
              <a:rPr lang="en-US" sz="2400" i="1" dirty="0" smtClean="0"/>
              <a:t>simply baby hands</a:t>
            </a:r>
            <a:r>
              <a:rPr lang="en-US" sz="2400" dirty="0" smtClean="0"/>
              <a:t>? </a:t>
            </a:r>
            <a:endParaRPr lang="en-US" sz="2400" dirty="0"/>
          </a:p>
        </p:txBody>
      </p:sp>
      <p:pic>
        <p:nvPicPr>
          <p:cNvPr id="4" name="Picture 3"/>
          <p:cNvPicPr>
            <a:picLocks noChangeAspect="1"/>
          </p:cNvPicPr>
          <p:nvPr/>
        </p:nvPicPr>
        <p:blipFill>
          <a:blip r:embed="rId2"/>
          <a:stretch>
            <a:fillRect/>
          </a:stretch>
        </p:blipFill>
        <p:spPr>
          <a:xfrm>
            <a:off x="6019800" y="1219200"/>
            <a:ext cx="2413000" cy="3886200"/>
          </a:xfrm>
          <a:prstGeom prst="rect">
            <a:avLst/>
          </a:prstGeom>
        </p:spPr>
      </p:pic>
    </p:spTree>
  </p:cSld>
  <p:clrMapOvr>
    <a:masterClrMapping/>
  </p:clrMapOvr>
  <p:transition xmlns:p14="http://schemas.microsoft.com/office/powerpoint/2010/main" spd="med">
    <p:fade/>
  </p:transition>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100000">
              <a:srgbClr val="000000"/>
            </a:gs>
            <a:gs pos="29000">
              <a:schemeClr val="accent4">
                <a:lumMod val="40000"/>
                <a:lumOff val="6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838200"/>
          </a:xfrm>
        </p:spPr>
        <p:txBody>
          <a:bodyPr>
            <a:normAutofit fontScale="90000"/>
          </a:bodyPr>
          <a:lstStyle/>
          <a:p>
            <a:r>
              <a:rPr lang="en-US" sz="6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en-US" sz="6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en-US" sz="6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50800" dist="38100" dir="2700000" algn="br">
                    <a:schemeClr val="bg1">
                      <a:alpha val="43000"/>
                    </a:schemeClr>
                  </a:outerShdw>
                </a:effectLst>
              </a:rPr>
              <a:t>Response</a:t>
            </a:r>
            <a:r>
              <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r>
            <a:br>
              <a:rPr lang="en-U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endParaRPr lang="en-US" dirty="0"/>
          </a:p>
        </p:txBody>
      </p:sp>
      <p:sp>
        <p:nvSpPr>
          <p:cNvPr id="3" name="Content Placeholder 2"/>
          <p:cNvSpPr>
            <a:spLocks noGrp="1"/>
          </p:cNvSpPr>
          <p:nvPr>
            <p:ph idx="1"/>
          </p:nvPr>
        </p:nvSpPr>
        <p:spPr/>
        <p:txBody>
          <a:bodyPr>
            <a:normAutofit lnSpcReduction="10000"/>
          </a:bodyPr>
          <a:lstStyle/>
          <a:p>
            <a:pPr marL="457200" indent="-457200">
              <a:buAutoNum type="arabicPeriod"/>
            </a:pPr>
            <a:r>
              <a:rPr lang="en-US" sz="2400" dirty="0" smtClean="0">
                <a:solidFill>
                  <a:srgbClr val="FFFFFF"/>
                </a:solidFill>
              </a:rPr>
              <a:t>The difference is one of quality an dimension.  </a:t>
            </a:r>
            <a:r>
              <a:rPr lang="en-US" sz="2400" b="1" i="1" dirty="0" smtClean="0">
                <a:solidFill>
                  <a:srgbClr val="FFFFFF"/>
                </a:solidFill>
              </a:rPr>
              <a:t>Lighted green </a:t>
            </a:r>
            <a:r>
              <a:rPr lang="en-US" sz="2400" dirty="0" smtClean="0">
                <a:solidFill>
                  <a:srgbClr val="FFFFFF"/>
                </a:solidFill>
              </a:rPr>
              <a:t>implies a luminescence, a brilliance that almost seems reflected.  The diction thus goes beyond color and expresses a relationship with its environment.  Light green simply expresses a shade of green.  </a:t>
            </a:r>
            <a:r>
              <a:rPr lang="en-US" sz="2400" b="1" i="1" dirty="0" smtClean="0">
                <a:solidFill>
                  <a:srgbClr val="FFFFFF"/>
                </a:solidFill>
              </a:rPr>
              <a:t>Lighted green </a:t>
            </a:r>
            <a:r>
              <a:rPr lang="en-US" sz="2400" dirty="0" smtClean="0">
                <a:solidFill>
                  <a:srgbClr val="FFFFFF"/>
                </a:solidFill>
              </a:rPr>
              <a:t>is more specific and exact; it creates a more vivid picture.</a:t>
            </a:r>
          </a:p>
          <a:p>
            <a:pPr marL="457200" indent="-457200">
              <a:buAutoNum type="arabicPeriod"/>
            </a:pPr>
            <a:r>
              <a:rPr lang="en-US" sz="2400" dirty="0" smtClean="0">
                <a:solidFill>
                  <a:srgbClr val="FFFFFF"/>
                </a:solidFill>
              </a:rPr>
              <a:t>Since baby hands do have fingers, comparing newts’ feet to fingered baby hands serves to emphasize the fingers, drawing attention to the importance of this characteristic.  It is also an unusual use of words.  Words used in an unexpected and unusual way make us rethink the way we see things and re-examine meaning.</a:t>
            </a:r>
            <a:endParaRPr lang="en-US" sz="2400" dirty="0">
              <a:solidFill>
                <a:srgbClr val="FFFFFF"/>
              </a:solidFill>
            </a:endParaRPr>
          </a:p>
        </p:txBody>
      </p:sp>
    </p:spTree>
  </p:cSld>
  <p:clrMapOvr>
    <a:masterClrMapping/>
  </p:clrMapOvr>
  <p:transition xmlns:p14="http://schemas.microsoft.com/office/powerpoint/2010/main" spd="med">
    <p:fade/>
  </p:transition>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#3</a:t>
            </a:r>
            <a:endParaRPr lang="en-US" sz="5400" dirty="0"/>
          </a:p>
        </p:txBody>
      </p:sp>
      <p:sp>
        <p:nvSpPr>
          <p:cNvPr id="3" name="Content Placeholder 2"/>
          <p:cNvSpPr>
            <a:spLocks noGrp="1"/>
          </p:cNvSpPr>
          <p:nvPr>
            <p:ph idx="1"/>
          </p:nvPr>
        </p:nvSpPr>
        <p:spPr>
          <a:xfrm>
            <a:off x="914400" y="1905000"/>
            <a:ext cx="7162800" cy="4221163"/>
          </a:xfrm>
        </p:spPr>
        <p:txBody>
          <a:bodyPr>
            <a:normAutofit/>
          </a:bodyPr>
          <a:lstStyle/>
          <a:p>
            <a:pPr>
              <a:buNone/>
            </a:pPr>
            <a:r>
              <a:rPr lang="en-US" sz="2400" b="1" dirty="0" smtClean="0"/>
              <a:t>Consider:</a:t>
            </a:r>
          </a:p>
          <a:p>
            <a:pPr>
              <a:buNone/>
            </a:pPr>
            <a:r>
              <a:rPr lang="en-US" sz="2400" b="1" dirty="0" smtClean="0"/>
              <a:t>          </a:t>
            </a:r>
            <a:r>
              <a:rPr lang="en-US" sz="2400" dirty="0" smtClean="0"/>
              <a:t>Twenty bodies were thrown out of our wagon.  Then the train resumes its journey, leaving behind it a few hundred naked dead, deprived of burial, in the deep snow of a field in Poland.</a:t>
            </a:r>
          </a:p>
          <a:p>
            <a:pPr>
              <a:buNone/>
            </a:pPr>
            <a:r>
              <a:rPr lang="en-US" sz="2400" b="1" dirty="0" smtClean="0"/>
              <a:t>				           --</a:t>
            </a:r>
            <a:r>
              <a:rPr lang="en-US" sz="2400" b="1" dirty="0" err="1" smtClean="0"/>
              <a:t>Elie</a:t>
            </a:r>
            <a:r>
              <a:rPr lang="en-US" sz="2400" b="1" dirty="0" smtClean="0"/>
              <a:t> Wiesel, </a:t>
            </a:r>
            <a:r>
              <a:rPr lang="en-US" sz="2400" b="1" i="1" dirty="0" smtClean="0"/>
              <a:t>Night</a:t>
            </a:r>
            <a:endParaRPr lang="en-US" sz="2400" b="1" i="1" dirty="0"/>
          </a:p>
        </p:txBody>
      </p:sp>
    </p:spTree>
  </p:cSld>
  <p:clrMapOvr>
    <a:masterClrMapping/>
  </p:clrMapOvr>
  <p:transition xmlns:p14="http://schemas.microsoft.com/office/powerpoint/2010/main" spd="med">
    <p:fade/>
  </p:transition>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58962"/>
          </a:xfrm>
        </p:spPr>
        <p:txBody>
          <a:bodyPr>
            <a:normAutofit fontScale="90000"/>
          </a:bodyPr>
          <a:lstStyle/>
          <a:p>
            <a:pPr algn="l"/>
            <a:r>
              <a:rPr lang="en-US"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endParaRPr lang="en-US" dirty="0"/>
          </a:p>
        </p:txBody>
      </p:sp>
      <p:sp>
        <p:nvSpPr>
          <p:cNvPr id="3" name="Content Placeholder 2"/>
          <p:cNvSpPr>
            <a:spLocks noGrp="1"/>
          </p:cNvSpPr>
          <p:nvPr>
            <p:ph idx="1"/>
          </p:nvPr>
        </p:nvSpPr>
        <p:spPr>
          <a:xfrm>
            <a:off x="457200" y="1600200"/>
            <a:ext cx="6019800" cy="4525963"/>
          </a:xfrm>
        </p:spPr>
        <p:txBody>
          <a:bodyPr>
            <a:normAutofit lnSpcReduction="10000"/>
          </a:bodyPr>
          <a:lstStyle/>
          <a:p>
            <a:pPr>
              <a:buNone/>
            </a:pPr>
            <a:endParaRPr lang="en-US" sz="2400" dirty="0" smtClean="0"/>
          </a:p>
          <a:p>
            <a:pPr marL="457200" indent="-457200">
              <a:buAutoNum type="arabicPeriod"/>
            </a:pPr>
            <a:r>
              <a:rPr lang="en-US" sz="2400" dirty="0" smtClean="0"/>
              <a:t>The scene describes the transporting of Jews from Auschwitz to Buchenwald, both concentration camps in World War II.  In the selection, Wiesel never refers to the men who die on the journey as men.  Instead, he refers to them as bodies or simply dead.  How does his diction shape the reader’s understanding of the horror?</a:t>
            </a:r>
          </a:p>
          <a:p>
            <a:pPr marL="457200" indent="-457200">
              <a:buAutoNum type="arabicPeriod"/>
            </a:pPr>
            <a:r>
              <a:rPr lang="en-US" sz="2400" dirty="0" smtClean="0"/>
              <a:t>How would the meaning change</a:t>
            </a:r>
          </a:p>
          <a:p>
            <a:pPr marL="457200" indent="-457200">
              <a:buNone/>
            </a:pPr>
            <a:r>
              <a:rPr lang="en-US" sz="2400" dirty="0" smtClean="0"/>
              <a:t>       if we substituted dead people for</a:t>
            </a:r>
          </a:p>
          <a:p>
            <a:pPr marL="457200" indent="-457200">
              <a:buNone/>
            </a:pPr>
            <a:r>
              <a:rPr lang="en-US" sz="2400" dirty="0" smtClean="0"/>
              <a:t>       bodies?</a:t>
            </a:r>
            <a:endParaRPr lang="en-US" sz="2400" dirty="0"/>
          </a:p>
        </p:txBody>
      </p:sp>
      <p:pic>
        <p:nvPicPr>
          <p:cNvPr id="4" name="Picture 3"/>
          <p:cNvPicPr>
            <a:picLocks noChangeAspect="1"/>
          </p:cNvPicPr>
          <p:nvPr/>
        </p:nvPicPr>
        <p:blipFill>
          <a:blip r:embed="rId2"/>
          <a:stretch>
            <a:fillRect/>
          </a:stretch>
        </p:blipFill>
        <p:spPr>
          <a:xfrm>
            <a:off x="6324600" y="2133600"/>
            <a:ext cx="2463800" cy="304800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100000">
              <a:srgbClr val="000000"/>
            </a:gs>
            <a:gs pos="29000">
              <a:schemeClr val="accent4">
                <a:lumMod val="40000"/>
                <a:lumOff val="6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50800" dist="38100" dir="2700000" algn="br">
                    <a:srgbClr val="000000">
                      <a:alpha val="43000"/>
                    </a:srgbClr>
                  </a:outerShdw>
                </a:effectLst>
              </a:rPr>
              <a:t>Response</a:t>
            </a:r>
            <a:endParaRPr lang="en-US" sz="5400" dirty="0">
              <a:effectLst>
                <a:outerShdw blurRad="50800" dist="38100" dir="2700000" algn="br">
                  <a:srgbClr val="000000">
                    <a:alpha val="43000"/>
                  </a:srgbClr>
                </a:outerShdw>
              </a:effectLst>
            </a:endParaRPr>
          </a:p>
        </p:txBody>
      </p:sp>
      <p:sp>
        <p:nvSpPr>
          <p:cNvPr id="3" name="Content Placeholder 2"/>
          <p:cNvSpPr>
            <a:spLocks noGrp="1"/>
          </p:cNvSpPr>
          <p:nvPr>
            <p:ph idx="1"/>
          </p:nvPr>
        </p:nvSpPr>
        <p:spPr>
          <a:xfrm>
            <a:off x="685800" y="1600200"/>
            <a:ext cx="7696200" cy="4525963"/>
          </a:xfrm>
        </p:spPr>
        <p:txBody>
          <a:bodyPr>
            <a:normAutofit fontScale="92500"/>
          </a:bodyPr>
          <a:lstStyle/>
          <a:p>
            <a:pPr marL="457200" indent="-457200">
              <a:buAutoNum type="arabicPeriod"/>
            </a:pPr>
            <a:r>
              <a:rPr lang="en-US" sz="2400" dirty="0" smtClean="0">
                <a:solidFill>
                  <a:srgbClr val="FFFFFF"/>
                </a:solidFill>
              </a:rPr>
              <a:t>By referring to the dead men as </a:t>
            </a:r>
            <a:r>
              <a:rPr lang="en-US" sz="2400" b="1" i="1" dirty="0" smtClean="0">
                <a:solidFill>
                  <a:srgbClr val="FFFFFF"/>
                </a:solidFill>
              </a:rPr>
              <a:t>bodies</a:t>
            </a:r>
            <a:r>
              <a:rPr lang="en-US" sz="2400" b="1" dirty="0" smtClean="0">
                <a:solidFill>
                  <a:srgbClr val="FFFFFF"/>
                </a:solidFill>
              </a:rPr>
              <a:t> </a:t>
            </a:r>
            <a:r>
              <a:rPr lang="en-US" sz="2400" dirty="0" smtClean="0">
                <a:solidFill>
                  <a:srgbClr val="FFFFFF"/>
                </a:solidFill>
              </a:rPr>
              <a:t>or </a:t>
            </a:r>
            <a:r>
              <a:rPr lang="en-US" sz="2400" b="1" i="1" dirty="0" smtClean="0">
                <a:solidFill>
                  <a:srgbClr val="FFFFFF"/>
                </a:solidFill>
              </a:rPr>
              <a:t>simply dead</a:t>
            </a:r>
            <a:r>
              <a:rPr lang="en-US" sz="2400" dirty="0" smtClean="0">
                <a:solidFill>
                  <a:srgbClr val="FFFFFF"/>
                </a:solidFill>
              </a:rPr>
              <a:t>.  Wiesel demonstrates the horror of the experience.  Men have become dehumanized both in the eyes of the Nazis and in their own eyes.  They have been stripped of all possessions, loved ones, and dignity.  When they die, they simply become bodies, trash to be discarded.  His diction reflects this horror.</a:t>
            </a:r>
          </a:p>
          <a:p>
            <a:pPr marL="457200" indent="-457200">
              <a:buAutoNum type="arabicPeriod"/>
            </a:pPr>
            <a:r>
              <a:rPr lang="en-US" sz="2400" dirty="0" smtClean="0">
                <a:solidFill>
                  <a:srgbClr val="FFFFFF"/>
                </a:solidFill>
              </a:rPr>
              <a:t>The passage would lose its power if we substituted dead people for bodies.  The use of dead people recognizes a vestige of humanity which does not suit Wiesel’s purpose.  The exact diction of the original passage—complete with the horror or its connotation –focuses the reader’s attention and allows the reader to respond with conviction to the impact of the scene.</a:t>
            </a:r>
          </a:p>
          <a:p>
            <a:pPr marL="457200" indent="-457200">
              <a:buAutoNum type="arabicPeriod"/>
            </a:pPr>
            <a:endParaRPr lang="en-US" sz="2400" dirty="0"/>
          </a:p>
        </p:txBody>
      </p:sp>
    </p:spTree>
  </p:cSld>
  <p:clrMapOvr>
    <a:masterClrMapping/>
  </p:clrMapOvr>
  <p:transition xmlns:p14="http://schemas.microsoft.com/office/powerpoint/2010/main" spd="med">
    <p:fade/>
  </p:transition>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#4</a:t>
            </a:r>
            <a:endParaRPr lang="en-US" sz="5400" dirty="0"/>
          </a:p>
        </p:txBody>
      </p:sp>
      <p:sp>
        <p:nvSpPr>
          <p:cNvPr id="3" name="Content Placeholder 2"/>
          <p:cNvSpPr>
            <a:spLocks noGrp="1"/>
          </p:cNvSpPr>
          <p:nvPr>
            <p:ph idx="1"/>
          </p:nvPr>
        </p:nvSpPr>
        <p:spPr>
          <a:xfrm>
            <a:off x="457200" y="1828800"/>
            <a:ext cx="8229600" cy="4648200"/>
          </a:xfrm>
        </p:spPr>
        <p:txBody>
          <a:bodyPr>
            <a:normAutofit/>
          </a:bodyPr>
          <a:lstStyle/>
          <a:p>
            <a:pPr>
              <a:buNone/>
            </a:pPr>
            <a:r>
              <a:rPr lang="en-US" sz="2400" b="1" dirty="0" smtClean="0"/>
              <a:t>Consider:</a:t>
            </a:r>
          </a:p>
          <a:p>
            <a:pPr>
              <a:buNone/>
            </a:pPr>
            <a:r>
              <a:rPr lang="en-US" sz="2400" b="1" dirty="0" smtClean="0"/>
              <a:t>		</a:t>
            </a:r>
            <a:r>
              <a:rPr lang="en-US" sz="2400" dirty="0" smtClean="0"/>
              <a:t>This is earthquake</a:t>
            </a:r>
          </a:p>
          <a:p>
            <a:pPr>
              <a:buNone/>
            </a:pPr>
            <a:r>
              <a:rPr lang="en-US" sz="2400" b="1" dirty="0" smtClean="0"/>
              <a:t>		     </a:t>
            </a:r>
            <a:r>
              <a:rPr lang="en-US" sz="2400" dirty="0" smtClean="0"/>
              <a:t>Weather!</a:t>
            </a:r>
          </a:p>
          <a:p>
            <a:pPr>
              <a:buNone/>
            </a:pPr>
            <a:r>
              <a:rPr lang="en-US" sz="2400" dirty="0" smtClean="0"/>
              <a:t>		Honor and Hunger</a:t>
            </a:r>
          </a:p>
          <a:p>
            <a:pPr>
              <a:buNone/>
            </a:pPr>
            <a:r>
              <a:rPr lang="en-US" sz="2400" dirty="0" smtClean="0"/>
              <a:t>		     Walk lean</a:t>
            </a:r>
          </a:p>
          <a:p>
            <a:pPr>
              <a:buNone/>
            </a:pPr>
            <a:r>
              <a:rPr lang="en-US" sz="2400" dirty="0" smtClean="0"/>
              <a:t>		     Together.</a:t>
            </a:r>
          </a:p>
          <a:p>
            <a:pPr>
              <a:buNone/>
            </a:pPr>
            <a:r>
              <a:rPr lang="en-US" sz="2400" dirty="0" smtClean="0"/>
              <a:t>					--</a:t>
            </a:r>
            <a:r>
              <a:rPr lang="en-US" sz="2400" b="1" dirty="0" smtClean="0"/>
              <a:t>Langston Hughes, “Today”</a:t>
            </a:r>
            <a:endParaRPr lang="en-US" sz="2400" b="1" dirty="0"/>
          </a:p>
        </p:txBody>
      </p:sp>
    </p:spTree>
  </p:cSld>
  <p:clrMapOvr>
    <a:masterClrMapping/>
  </p:clrMapOvr>
  <p:transition xmlns:p14="http://schemas.microsoft.com/office/powerpoint/2010/main" spd="med">
    <p:fade/>
  </p:transition>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pPr algn="l"/>
            <a:endParaRPr lang="en-US" sz="5400" dirty="0"/>
          </a:p>
        </p:txBody>
      </p:sp>
      <p:sp>
        <p:nvSpPr>
          <p:cNvPr id="3" name="Content Placeholder 2"/>
          <p:cNvSpPr>
            <a:spLocks noGrp="1"/>
          </p:cNvSpPr>
          <p:nvPr>
            <p:ph idx="1"/>
          </p:nvPr>
        </p:nvSpPr>
        <p:spPr>
          <a:xfrm>
            <a:off x="457200" y="1600200"/>
            <a:ext cx="4800600" cy="4525963"/>
          </a:xfrm>
        </p:spPr>
        <p:txBody>
          <a:bodyPr>
            <a:normAutofit/>
          </a:bodyPr>
          <a:lstStyle/>
          <a:p>
            <a:pPr>
              <a:buNone/>
            </a:pPr>
            <a:endParaRPr lang="en-US" sz="2400" dirty="0" smtClean="0"/>
          </a:p>
          <a:p>
            <a:pPr marL="457200" indent="-457200">
              <a:buAutoNum type="arabicPeriod"/>
            </a:pPr>
            <a:r>
              <a:rPr lang="en-US" sz="2400" dirty="0" smtClean="0"/>
              <a:t>What does </a:t>
            </a:r>
            <a:r>
              <a:rPr lang="en-US" sz="2400" b="1" i="1" dirty="0" smtClean="0"/>
              <a:t>lean</a:t>
            </a:r>
            <a:r>
              <a:rPr lang="en-US" sz="2400" dirty="0" smtClean="0"/>
              <a:t> mean in this context?</a:t>
            </a:r>
          </a:p>
          <a:p>
            <a:pPr marL="457200" indent="-457200">
              <a:buAutoNum type="arabicPeriod"/>
            </a:pPr>
            <a:r>
              <a:rPr lang="en-US" sz="2400" dirty="0" smtClean="0"/>
              <a:t>Is </a:t>
            </a:r>
            <a:r>
              <a:rPr lang="en-US" sz="2400" b="1" i="1" dirty="0" smtClean="0"/>
              <a:t>lean</a:t>
            </a:r>
            <a:r>
              <a:rPr lang="en-US" sz="2400" dirty="0" smtClean="0"/>
              <a:t> a verb, an adjective, or both?  How does this uncertainty and complexity contribute to the impact of the lines?</a:t>
            </a:r>
            <a:endParaRPr lang="en-US" sz="2400" dirty="0"/>
          </a:p>
        </p:txBody>
      </p:sp>
      <p:pic>
        <p:nvPicPr>
          <p:cNvPr id="4" name="Picture 3"/>
          <p:cNvPicPr>
            <a:picLocks noChangeAspect="1"/>
          </p:cNvPicPr>
          <p:nvPr/>
        </p:nvPicPr>
        <p:blipFill>
          <a:blip r:embed="rId2"/>
          <a:stretch>
            <a:fillRect/>
          </a:stretch>
        </p:blipFill>
        <p:spPr>
          <a:xfrm>
            <a:off x="5562600" y="2057400"/>
            <a:ext cx="2743200" cy="358140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5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100000">
              <a:srgbClr val="000000"/>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Response</a:t>
            </a:r>
            <a:endParaRPr lang="en-US" sz="5400" dirty="0"/>
          </a:p>
        </p:txBody>
      </p:sp>
      <p:sp>
        <p:nvSpPr>
          <p:cNvPr id="3" name="Content Placeholder 2"/>
          <p:cNvSpPr>
            <a:spLocks noGrp="1"/>
          </p:cNvSpPr>
          <p:nvPr>
            <p:ph idx="1"/>
          </p:nvPr>
        </p:nvSpPr>
        <p:spPr>
          <a:xfrm>
            <a:off x="609600" y="1828800"/>
            <a:ext cx="7848600" cy="4297363"/>
          </a:xfrm>
        </p:spPr>
        <p:txBody>
          <a:bodyPr>
            <a:normAutofit/>
          </a:bodyPr>
          <a:lstStyle/>
          <a:p>
            <a:pPr marL="457200" indent="-457200">
              <a:buAutoNum type="arabicPeriod"/>
            </a:pPr>
            <a:r>
              <a:rPr lang="en-US" sz="2400" b="1" i="1" dirty="0" smtClean="0">
                <a:solidFill>
                  <a:srgbClr val="FFFFFF"/>
                </a:solidFill>
              </a:rPr>
              <a:t>  Lean </a:t>
            </a:r>
            <a:r>
              <a:rPr lang="en-US" sz="2400" dirty="0" smtClean="0">
                <a:solidFill>
                  <a:srgbClr val="FFFFFF"/>
                </a:solidFill>
              </a:rPr>
              <a:t>means both inclining for support, and containing little or no fat.  Both meanings make sense in this context.</a:t>
            </a:r>
          </a:p>
          <a:p>
            <a:pPr marL="457200" indent="-457200">
              <a:buAutoNum type="arabicPeriod"/>
            </a:pPr>
            <a:r>
              <a:rPr lang="en-US" sz="2400" b="1" i="1" dirty="0" smtClean="0">
                <a:solidFill>
                  <a:srgbClr val="FFFFFF"/>
                </a:solidFill>
              </a:rPr>
              <a:t>  Lean </a:t>
            </a:r>
            <a:r>
              <a:rPr lang="en-US" sz="2400" dirty="0" smtClean="0">
                <a:solidFill>
                  <a:srgbClr val="FFFFFF"/>
                </a:solidFill>
              </a:rPr>
              <a:t>works as both verb and an adjective.  </a:t>
            </a:r>
            <a:r>
              <a:rPr lang="en-US" sz="2400" b="1" i="1" dirty="0" smtClean="0">
                <a:solidFill>
                  <a:srgbClr val="FFFFFF"/>
                </a:solidFill>
              </a:rPr>
              <a:t>Hunger</a:t>
            </a:r>
            <a:r>
              <a:rPr lang="en-US" sz="2400" dirty="0" smtClean="0">
                <a:solidFill>
                  <a:srgbClr val="FFFFFF"/>
                </a:solidFill>
              </a:rPr>
              <a:t> can be borne better if it can lean on honor; </a:t>
            </a:r>
            <a:r>
              <a:rPr lang="en-US" sz="2400" b="1" i="1" dirty="0" smtClean="0">
                <a:solidFill>
                  <a:srgbClr val="FFFFFF"/>
                </a:solidFill>
              </a:rPr>
              <a:t>hunger</a:t>
            </a:r>
            <a:r>
              <a:rPr lang="en-US" sz="2400" dirty="0" smtClean="0">
                <a:solidFill>
                  <a:srgbClr val="FFFFFF"/>
                </a:solidFill>
              </a:rPr>
              <a:t> can make honor lean, spare and reluctant; honor and hunger (both physical and emotional) can lean on each other and honor together can make for a lean lifestyle.  This uncertainty gives richness and intricacy to the meaning.  Poets often strive for multiple meanings of words to give their poetry complexity and depth.</a:t>
            </a:r>
            <a:endParaRPr lang="en-US" sz="2400" dirty="0">
              <a:solidFill>
                <a:srgbClr val="FFFFFF"/>
              </a:solidFill>
            </a:endParaRPr>
          </a:p>
        </p:txBody>
      </p:sp>
    </p:spTree>
  </p:cSld>
  <p:clrMapOvr>
    <a:masterClrMapping/>
  </p:clrMapOvr>
  <p:transition xmlns:p14="http://schemas.microsoft.com/office/powerpoint/2010/main" spd="med">
    <p:fade/>
  </p:transition>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#5</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  </a:t>
            </a:r>
          </a:p>
          <a:p>
            <a:pPr>
              <a:buNone/>
            </a:pPr>
            <a:r>
              <a:rPr lang="en-US" sz="2400" b="1" dirty="0" smtClean="0"/>
              <a:t>     </a:t>
            </a:r>
            <a:r>
              <a:rPr lang="en-US" sz="2400" dirty="0" smtClean="0"/>
              <a:t>“</a:t>
            </a:r>
            <a:r>
              <a:rPr lang="en-US" sz="2400" dirty="0" err="1" smtClean="0"/>
              <a:t>Ahhh</a:t>
            </a:r>
            <a:r>
              <a:rPr lang="en-US" sz="2400" dirty="0" smtClean="0"/>
              <a:t>,” the crowd went, “</a:t>
            </a:r>
            <a:r>
              <a:rPr lang="en-US" sz="2400" dirty="0" err="1" smtClean="0"/>
              <a:t>Ahhh</a:t>
            </a:r>
            <a:r>
              <a:rPr lang="en-US" sz="2400" dirty="0" smtClean="0"/>
              <a:t>,” as at the most beautiful of fireworks, for the sky was alive now, one instant a </a:t>
            </a:r>
            <a:r>
              <a:rPr lang="en-US" sz="2400" b="1" dirty="0" smtClean="0"/>
              <a:t>pond</a:t>
            </a:r>
            <a:r>
              <a:rPr lang="en-US" sz="2400" dirty="0" smtClean="0"/>
              <a:t> and at the next a </a:t>
            </a:r>
            <a:r>
              <a:rPr lang="en-US" sz="2400" b="1" dirty="0" smtClean="0"/>
              <a:t>womb</a:t>
            </a:r>
            <a:r>
              <a:rPr lang="en-US" sz="2400" dirty="0" smtClean="0"/>
              <a:t> of new turns: “</a:t>
            </a:r>
            <a:r>
              <a:rPr lang="en-US" sz="2400" dirty="0" err="1" smtClean="0"/>
              <a:t>Ahhh</a:t>
            </a:r>
            <a:r>
              <a:rPr lang="en-US" sz="2400" dirty="0" smtClean="0"/>
              <a:t>,” went the crowd, “</a:t>
            </a:r>
            <a:r>
              <a:rPr lang="en-US" sz="2400" dirty="0" err="1" smtClean="0"/>
              <a:t>Ahhh</a:t>
            </a:r>
            <a:r>
              <a:rPr lang="en-US" sz="2400" dirty="0" smtClean="0"/>
              <a:t>!”</a:t>
            </a:r>
          </a:p>
          <a:p>
            <a:pPr>
              <a:buNone/>
            </a:pPr>
            <a:endParaRPr lang="en-US" sz="2400" b="1" dirty="0" smtClean="0"/>
          </a:p>
          <a:p>
            <a:pPr>
              <a:buNone/>
            </a:pPr>
            <a:r>
              <a:rPr lang="en-US" sz="2400" b="1" dirty="0" smtClean="0"/>
              <a:t>				--Norman Mailer, “Of a Fire on the Moon”</a:t>
            </a:r>
            <a:endParaRPr lang="en-US" sz="2400" b="1" dirty="0"/>
          </a:p>
        </p:txBody>
      </p:sp>
    </p:spTree>
  </p:cSld>
  <p:clrMapOvr>
    <a:masterClrMapping/>
  </p:clrMapOvr>
  <p:transition xmlns:p14="http://schemas.microsoft.com/office/powerpoint/2010/main" spd="med">
    <p:fade/>
  </p:transition>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808038"/>
          </a:xfrm>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371600"/>
            <a:ext cx="5486400" cy="4754563"/>
          </a:xfrm>
        </p:spPr>
        <p:txBody>
          <a:bodyPr>
            <a:normAutofit/>
          </a:bodyPr>
          <a:lstStyle/>
          <a:p>
            <a:pPr marL="457200" indent="-457200">
              <a:buAutoNum type="arabicPeriod"/>
            </a:pPr>
            <a:r>
              <a:rPr lang="en-US" sz="2400" dirty="0" smtClean="0"/>
              <a:t>This quote is a from a description of the Apollo-Saturn launching.  The Saturn was a huge rocket that launched the Apollo space capsule, a three-man ship headed for the moon.  Why is the sky described as a </a:t>
            </a:r>
            <a:r>
              <a:rPr lang="en-US" sz="2400" b="1" i="1" dirty="0" smtClean="0"/>
              <a:t>pond</a:t>
            </a:r>
            <a:r>
              <a:rPr lang="en-US" sz="2400" dirty="0" smtClean="0"/>
              <a:t> then a </a:t>
            </a:r>
            <a:r>
              <a:rPr lang="en-US" sz="2400" b="1" i="1" dirty="0" smtClean="0"/>
              <a:t>womb</a:t>
            </a:r>
            <a:r>
              <a:rPr lang="en-US" sz="2400" dirty="0" smtClean="0"/>
              <a:t>?  Contrast the two words.  What happens that changes the sky from a pond to a womb?</a:t>
            </a:r>
          </a:p>
          <a:p>
            <a:pPr marL="457200" indent="-457200">
              <a:buAutoNum type="arabicPeriod"/>
            </a:pPr>
            <a:r>
              <a:rPr lang="en-US" sz="2400" dirty="0" smtClean="0"/>
              <a:t>What does Mailer’s use of the word </a:t>
            </a:r>
            <a:r>
              <a:rPr lang="en-US" sz="2400" b="1" i="1" dirty="0" smtClean="0"/>
              <a:t>womb</a:t>
            </a:r>
            <a:r>
              <a:rPr lang="en-US" sz="2400" dirty="0" smtClean="0"/>
              <a:t> tell the reader about this attitude toward the launch?</a:t>
            </a:r>
            <a:endParaRPr lang="en-US" sz="2400" dirty="0"/>
          </a:p>
        </p:txBody>
      </p:sp>
      <p:pic>
        <p:nvPicPr>
          <p:cNvPr id="4" name="Picture 3"/>
          <p:cNvPicPr>
            <a:picLocks noChangeAspect="1"/>
          </p:cNvPicPr>
          <p:nvPr/>
        </p:nvPicPr>
        <p:blipFill>
          <a:blip r:embed="rId2"/>
          <a:stretch>
            <a:fillRect/>
          </a:stretch>
        </p:blipFill>
        <p:spPr>
          <a:xfrm>
            <a:off x="6096000" y="1371600"/>
            <a:ext cx="2425700" cy="4038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xmlns:p14="http://schemas.microsoft.com/office/powerpoint/2010/main" spd="med">
    <p:fade/>
  </p:transition>
</p:sld>
</file>

<file path=ppt/slides/slide5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100000">
              <a:srgbClr val="000000"/>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Response</a:t>
            </a:r>
            <a:endParaRPr lang="en-US" sz="5400" dirty="0"/>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solidFill>
                  <a:srgbClr val="FFFFFF"/>
                </a:solidFill>
              </a:rPr>
              <a:t>The sky is identified with a </a:t>
            </a:r>
            <a:r>
              <a:rPr lang="en-US" sz="2400" b="1" i="1" dirty="0" smtClean="0">
                <a:solidFill>
                  <a:srgbClr val="FFFFFF"/>
                </a:solidFill>
              </a:rPr>
              <a:t>pond</a:t>
            </a:r>
            <a:r>
              <a:rPr lang="en-US" sz="2400" dirty="0" smtClean="0">
                <a:solidFill>
                  <a:srgbClr val="FFFFFF"/>
                </a:solidFill>
              </a:rPr>
              <a:t> at first because it is simply a container (as the pond contains water, so does the sky contain air), for the Apollo-Saturn to enter.  The sky also has the reflective quality of a </a:t>
            </a:r>
            <a:r>
              <a:rPr lang="en-US" sz="2400" b="1" i="1" dirty="0" smtClean="0">
                <a:solidFill>
                  <a:srgbClr val="FFFFFF"/>
                </a:solidFill>
              </a:rPr>
              <a:t>pond</a:t>
            </a:r>
            <a:r>
              <a:rPr lang="en-US" sz="2400" dirty="0" smtClean="0">
                <a:solidFill>
                  <a:srgbClr val="FFFFFF"/>
                </a:solidFill>
              </a:rPr>
              <a:t> and the same mystery of the unknown.  The transformation into a </a:t>
            </a:r>
            <a:r>
              <a:rPr lang="en-US" sz="2400" b="1" i="1" dirty="0" smtClean="0">
                <a:solidFill>
                  <a:srgbClr val="FFFFFF"/>
                </a:solidFill>
              </a:rPr>
              <a:t>womb</a:t>
            </a:r>
            <a:r>
              <a:rPr lang="en-US" sz="2400" dirty="0" smtClean="0">
                <a:solidFill>
                  <a:srgbClr val="FFFFFF"/>
                </a:solidFill>
              </a:rPr>
              <a:t> happens when the launch is complete.  The sky then becomes both receptacle and progenitor for a new era of exploration.</a:t>
            </a:r>
          </a:p>
          <a:p>
            <a:pPr marL="457200" indent="-457200">
              <a:buAutoNum type="arabicPeriod"/>
            </a:pPr>
            <a:r>
              <a:rPr lang="en-US" sz="2400" dirty="0" smtClean="0">
                <a:solidFill>
                  <a:srgbClr val="FFFFFF"/>
                </a:solidFill>
              </a:rPr>
              <a:t>His use of the word </a:t>
            </a:r>
            <a:r>
              <a:rPr lang="en-US" sz="2400" b="1" i="1" dirty="0" smtClean="0">
                <a:solidFill>
                  <a:srgbClr val="FFFFFF"/>
                </a:solidFill>
              </a:rPr>
              <a:t>womb</a:t>
            </a:r>
            <a:r>
              <a:rPr lang="en-US" sz="2400" dirty="0" smtClean="0">
                <a:solidFill>
                  <a:srgbClr val="FFFFFF"/>
                </a:solidFill>
              </a:rPr>
              <a:t> tells the reader that Mailer sees great potential in the possibilities of space exploration.  The launching of the Apollo-Saturn is viewed like the birth of a baby: full of hope, promise and joy.</a:t>
            </a:r>
            <a:endParaRPr lang="en-US" sz="2400" dirty="0">
              <a:solidFill>
                <a:srgbClr val="FFFFFF"/>
              </a:solidFill>
            </a:endParaRPr>
          </a:p>
        </p:txBody>
      </p:sp>
    </p:spTree>
  </p:cSld>
  <p:clrMapOvr>
    <a:masterClrMapping/>
  </p:clrMapOvr>
  <p:transition xmlns:p14="http://schemas.microsoft.com/office/powerpoint/2010/main" spd="med">
    <p:fade/>
  </p:transition>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#6</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Pots rattled in the kitchen where Momma was frying corn cakes to go with vegetable soup for supper, and the homey sounds and scents </a:t>
            </a:r>
            <a:r>
              <a:rPr lang="en-US" sz="2400" b="1" dirty="0" smtClean="0"/>
              <a:t>cushioned </a:t>
            </a:r>
            <a:r>
              <a:rPr lang="en-US" sz="2400" dirty="0" smtClean="0"/>
              <a:t>me as I read of </a:t>
            </a:r>
            <a:r>
              <a:rPr lang="en-US" sz="2400" i="1" dirty="0" smtClean="0"/>
              <a:t>Jane Eyre </a:t>
            </a:r>
            <a:r>
              <a:rPr lang="en-US" sz="2400" dirty="0" smtClean="0"/>
              <a:t>in the </a:t>
            </a:r>
            <a:r>
              <a:rPr lang="en-US" sz="2400" b="1" dirty="0" smtClean="0"/>
              <a:t>cold</a:t>
            </a:r>
            <a:r>
              <a:rPr lang="en-US" sz="2400" dirty="0" smtClean="0"/>
              <a:t> English mansion of a </a:t>
            </a:r>
            <a:r>
              <a:rPr lang="en-US" sz="2400" b="1" dirty="0" smtClean="0"/>
              <a:t>colder</a:t>
            </a:r>
            <a:r>
              <a:rPr lang="en-US" sz="2400" dirty="0" smtClean="0"/>
              <a:t> English gentleman.</a:t>
            </a:r>
          </a:p>
          <a:p>
            <a:pPr>
              <a:buNone/>
            </a:pPr>
            <a:endParaRPr lang="en-US" sz="2400" dirty="0" smtClean="0"/>
          </a:p>
          <a:p>
            <a:pPr>
              <a:buNone/>
            </a:pPr>
            <a:r>
              <a:rPr lang="en-US" sz="2400" dirty="0" smtClean="0"/>
              <a:t>		--</a:t>
            </a:r>
            <a:r>
              <a:rPr lang="en-US" sz="2400" b="1" dirty="0" smtClean="0"/>
              <a:t>Maya Angelou, </a:t>
            </a:r>
            <a:r>
              <a:rPr lang="en-US" sz="2400" b="1" i="1" dirty="0" smtClean="0"/>
              <a:t>I know Why the Caged Bird Sings</a:t>
            </a:r>
            <a:endParaRPr lang="en-US" sz="2400" b="1" i="1" dirty="0"/>
          </a:p>
        </p:txBody>
      </p:sp>
    </p:spTree>
  </p:cSld>
  <p:clrMapOvr>
    <a:masterClrMapping/>
  </p:clrMapOvr>
  <p:transition xmlns:p14="http://schemas.microsoft.com/office/powerpoint/2010/main" spd="med">
    <p:fade/>
  </p:transition>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95400"/>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905000"/>
            <a:ext cx="4724400" cy="4221163"/>
          </a:xfrm>
        </p:spPr>
        <p:txBody>
          <a:bodyPr>
            <a:normAutofit/>
          </a:bodyPr>
          <a:lstStyle/>
          <a:p>
            <a:pPr marL="514350" indent="-514350">
              <a:buAutoNum type="arabicPeriod"/>
            </a:pPr>
            <a:r>
              <a:rPr lang="en-US" sz="2400" dirty="0" smtClean="0"/>
              <a:t>By using the word </a:t>
            </a:r>
            <a:r>
              <a:rPr lang="en-US" sz="2400" b="1" i="1" dirty="0" smtClean="0"/>
              <a:t>cushioned</a:t>
            </a:r>
            <a:r>
              <a:rPr lang="en-US" sz="2400" dirty="0" smtClean="0"/>
              <a:t>, what does Angelou imply about her life and Jane Eyre’s life?</a:t>
            </a:r>
          </a:p>
          <a:p>
            <a:pPr marL="514350" indent="-514350">
              <a:buNone/>
            </a:pPr>
            <a:endParaRPr lang="en-US" sz="2400" dirty="0" smtClean="0"/>
          </a:p>
          <a:p>
            <a:pPr marL="514350" indent="-514350">
              <a:buAutoNum type="arabicPeriod"/>
            </a:pPr>
            <a:r>
              <a:rPr lang="en-US" sz="2400" dirty="0" smtClean="0"/>
              <a:t>What is the difference between </a:t>
            </a:r>
            <a:r>
              <a:rPr lang="en-US" sz="2400" b="1" i="1" dirty="0" smtClean="0"/>
              <a:t>cold of the English mansion </a:t>
            </a:r>
            <a:r>
              <a:rPr lang="en-US" sz="2400" dirty="0" smtClean="0"/>
              <a:t>and </a:t>
            </a:r>
            <a:r>
              <a:rPr lang="en-US" sz="2400" b="1" i="1" dirty="0" smtClean="0"/>
              <a:t>the cold of the English gentleman</a:t>
            </a:r>
            <a:r>
              <a:rPr lang="en-US" sz="2400" dirty="0" smtClean="0"/>
              <a:t>?  What does Angelou’s diction convey about her attitude toward Jane’s life?</a:t>
            </a:r>
            <a:endParaRPr lang="en-US" sz="2400" dirty="0"/>
          </a:p>
        </p:txBody>
      </p:sp>
      <p:pic>
        <p:nvPicPr>
          <p:cNvPr id="4" name="Picture 3"/>
          <p:cNvPicPr>
            <a:picLocks noChangeAspect="1"/>
          </p:cNvPicPr>
          <p:nvPr/>
        </p:nvPicPr>
        <p:blipFill>
          <a:blip r:embed="rId2"/>
          <a:stretch>
            <a:fillRect/>
          </a:stretch>
        </p:blipFill>
        <p:spPr>
          <a:xfrm>
            <a:off x="5410200" y="1219200"/>
            <a:ext cx="2590800" cy="350520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5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100000">
              <a:srgbClr val="000000"/>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960438"/>
          </a:xfrm>
        </p:spPr>
        <p:txBody>
          <a:bodyPr>
            <a:noAutofit/>
          </a:bodyPr>
          <a:lstStyle/>
          <a:p>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Response</a:t>
            </a:r>
            <a:endParaRPr lang="en-US" sz="5400" dirty="0"/>
          </a:p>
        </p:txBody>
      </p:sp>
      <p:sp>
        <p:nvSpPr>
          <p:cNvPr id="3" name="Content Placeholder 2"/>
          <p:cNvSpPr>
            <a:spLocks noGrp="1"/>
          </p:cNvSpPr>
          <p:nvPr>
            <p:ph idx="1"/>
          </p:nvPr>
        </p:nvSpPr>
        <p:spPr/>
        <p:txBody>
          <a:bodyPr>
            <a:normAutofit lnSpcReduction="10000"/>
          </a:bodyPr>
          <a:lstStyle/>
          <a:p>
            <a:pPr marL="457200" indent="-457200">
              <a:buAutoNum type="arabicPeriod"/>
            </a:pPr>
            <a:r>
              <a:rPr lang="en-US" sz="2400" dirty="0" smtClean="0">
                <a:solidFill>
                  <a:srgbClr val="FFFFFF"/>
                </a:solidFill>
              </a:rPr>
              <a:t>Angelou implies, through diction, that her life is more comfortable than Jane Eyre’s is.  The warm sounds and scents of her home comfort her as she reads about Jane’s difficult and cold life.</a:t>
            </a:r>
          </a:p>
          <a:p>
            <a:pPr marL="457200" indent="-457200">
              <a:buAutoNum type="arabicPeriod"/>
            </a:pPr>
            <a:r>
              <a:rPr lang="en-US" sz="2400" dirty="0" smtClean="0">
                <a:solidFill>
                  <a:srgbClr val="FFFFFF"/>
                </a:solidFill>
              </a:rPr>
              <a:t>The difference lies in focus and degree.  The </a:t>
            </a:r>
            <a:r>
              <a:rPr lang="en-US" sz="2400" b="1" i="1" dirty="0" smtClean="0">
                <a:solidFill>
                  <a:srgbClr val="FFFFFF"/>
                </a:solidFill>
              </a:rPr>
              <a:t>cold of the English mansion</a:t>
            </a:r>
            <a:r>
              <a:rPr lang="en-US" sz="2400" dirty="0" smtClean="0">
                <a:solidFill>
                  <a:srgbClr val="FFFFFF"/>
                </a:solidFill>
              </a:rPr>
              <a:t> is both a literal and figurative one.  The mansion is cold in temperature ; it is also sterile and barren, lacking emotional warmth and ease.  The </a:t>
            </a:r>
            <a:r>
              <a:rPr lang="en-US" sz="2400" b="1" i="1" dirty="0" smtClean="0">
                <a:solidFill>
                  <a:srgbClr val="FFFFFF"/>
                </a:solidFill>
              </a:rPr>
              <a:t>cold of the English gentleman </a:t>
            </a:r>
            <a:r>
              <a:rPr lang="en-US" sz="2400" dirty="0" smtClean="0">
                <a:solidFill>
                  <a:srgbClr val="FFFFFF"/>
                </a:solidFill>
              </a:rPr>
              <a:t>is strictly emotional.  This is the worst sort of cold, for he is colder than the mansion itself.  Angelou’s attitude toward Jane Eyre’s life is one of sympathy and concern.  Also underlying this passage is gladness for her own life, one far removed from Jane Eyre’s.</a:t>
            </a:r>
            <a:endParaRPr lang="en-US" sz="2400" dirty="0">
              <a:solidFill>
                <a:srgbClr val="FFFFFF"/>
              </a:solidFill>
            </a:endParaRPr>
          </a:p>
        </p:txBody>
      </p:sp>
    </p:spTree>
  </p:cSld>
  <p:clrMapOvr>
    <a:masterClrMapping/>
  </p:clrMapOvr>
  <p:transition xmlns:p14="http://schemas.microsoft.com/office/powerpoint/2010/main" spd="med">
    <p:fade/>
  </p:transition>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#7</a:t>
            </a:r>
            <a:endParaRPr lang="en-US" sz="5400" dirty="0"/>
          </a:p>
        </p:txBody>
      </p:sp>
      <p:sp>
        <p:nvSpPr>
          <p:cNvPr id="3" name="Content Placeholder 2"/>
          <p:cNvSpPr>
            <a:spLocks noGrp="1"/>
          </p:cNvSpPr>
          <p:nvPr>
            <p:ph idx="1"/>
          </p:nvPr>
        </p:nvSpPr>
        <p:spPr>
          <a:xfrm>
            <a:off x="304800" y="1600200"/>
            <a:ext cx="8534400" cy="4525963"/>
          </a:xfrm>
        </p:spPr>
        <p:txBody>
          <a:bodyPr>
            <a:normAutofit/>
          </a:bodyPr>
          <a:lstStyle/>
          <a:p>
            <a:pPr>
              <a:buNone/>
            </a:pPr>
            <a:r>
              <a:rPr lang="en-US" sz="2400" b="1" dirty="0" smtClean="0"/>
              <a:t>Consider:</a:t>
            </a:r>
          </a:p>
          <a:p>
            <a:pPr>
              <a:buNone/>
            </a:pPr>
            <a:r>
              <a:rPr lang="en-US" sz="2400" dirty="0" smtClean="0"/>
              <a:t>          </a:t>
            </a:r>
            <a:r>
              <a:rPr lang="en-US" sz="2400" dirty="0" err="1" smtClean="0"/>
              <a:t>Abuelito</a:t>
            </a:r>
            <a:r>
              <a:rPr lang="en-US" sz="2400" dirty="0" smtClean="0"/>
              <a:t>, under a </a:t>
            </a:r>
            <a:r>
              <a:rPr lang="en-US" sz="2400" b="1" dirty="0" smtClean="0"/>
              <a:t>bald</a:t>
            </a:r>
            <a:r>
              <a:rPr lang="en-US" sz="2400" dirty="0" smtClean="0"/>
              <a:t> light bulb, under a ceiling </a:t>
            </a:r>
            <a:r>
              <a:rPr lang="en-US" sz="2400" b="1" dirty="0" smtClean="0"/>
              <a:t>dusty</a:t>
            </a:r>
            <a:r>
              <a:rPr lang="en-US" sz="2400" dirty="0" smtClean="0"/>
              <a:t> with flies, puffs his cigar and counts money soft and wrinkled as old Kleenex.</a:t>
            </a:r>
          </a:p>
          <a:p>
            <a:pPr>
              <a:buNone/>
            </a:pPr>
            <a:endParaRPr lang="en-US" sz="2400" dirty="0" smtClean="0"/>
          </a:p>
          <a:p>
            <a:pPr>
              <a:buNone/>
            </a:pPr>
            <a:r>
              <a:rPr lang="en-US" sz="2400" dirty="0" smtClean="0"/>
              <a:t>     --</a:t>
            </a:r>
            <a:r>
              <a:rPr lang="en-US" sz="2400" b="1" dirty="0" smtClean="0"/>
              <a:t>Sandra Cisneros, “</a:t>
            </a:r>
            <a:r>
              <a:rPr lang="en-US" sz="2400" b="1" dirty="0" err="1" smtClean="0"/>
              <a:t>Tepeyac</a:t>
            </a:r>
            <a:r>
              <a:rPr lang="en-US" sz="2400" b="1" dirty="0" smtClean="0"/>
              <a:t>,” </a:t>
            </a:r>
            <a:r>
              <a:rPr lang="en-US" sz="2400" b="1" i="1" dirty="0" smtClean="0"/>
              <a:t>Woman Hollering Creek and     	Other Stories</a:t>
            </a:r>
            <a:endParaRPr lang="en-US" sz="2400" b="1" i="1" dirty="0"/>
          </a:p>
        </p:txBody>
      </p:sp>
    </p:spTree>
  </p:cSld>
  <p:clrMapOvr>
    <a:masterClrMapping/>
  </p:clrMapOvr>
  <p:transition xmlns:p14="http://schemas.microsoft.com/office/powerpoint/2010/main" spd="med">
    <p:fade/>
  </p:transition>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808038"/>
          </a:xfrm>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3886200" y="1600200"/>
            <a:ext cx="4648200" cy="4525963"/>
          </a:xfrm>
        </p:spPr>
        <p:txBody>
          <a:bodyPr>
            <a:normAutofit/>
          </a:bodyPr>
          <a:lstStyle/>
          <a:p>
            <a:pPr marL="457200" indent="-457200">
              <a:buAutoNum type="arabicPeriod"/>
            </a:pPr>
            <a:r>
              <a:rPr lang="en-US" sz="2400" dirty="0" smtClean="0"/>
              <a:t>How can a ceiling be dusty with flies?  Are the flies plentiful or sparse?  Active or still? Clustered or evenly distributed?</a:t>
            </a:r>
          </a:p>
          <a:p>
            <a:pPr marL="457200" indent="-457200">
              <a:buAutoNum type="arabicPeriod"/>
            </a:pPr>
            <a:endParaRPr lang="en-US" sz="2400" dirty="0" smtClean="0"/>
          </a:p>
          <a:p>
            <a:pPr marL="457200" indent="-457200">
              <a:buAutoNum type="arabicPeriod"/>
            </a:pPr>
            <a:r>
              <a:rPr lang="en-US" sz="2400" dirty="0" smtClean="0"/>
              <a:t>What does Cisneros mean by a </a:t>
            </a:r>
            <a:r>
              <a:rPr lang="en-US" sz="2400" b="1" i="1" dirty="0" smtClean="0"/>
              <a:t>bald light bulb</a:t>
            </a:r>
            <a:r>
              <a:rPr lang="en-US" sz="2400" dirty="0" smtClean="0"/>
              <a:t>?  What does this reveal about Abuelito’s room?</a:t>
            </a:r>
          </a:p>
          <a:p>
            <a:pPr marL="457200" indent="-457200">
              <a:buAutoNum type="arabicPeriod"/>
            </a:pPr>
            <a:endParaRPr lang="en-US" sz="2400" dirty="0" smtClean="0"/>
          </a:p>
          <a:p>
            <a:pPr marL="457200" indent="-457200">
              <a:buNone/>
            </a:pPr>
            <a:endParaRPr lang="en-US" sz="2400" dirty="0"/>
          </a:p>
        </p:txBody>
      </p:sp>
      <p:pic>
        <p:nvPicPr>
          <p:cNvPr id="4" name="Picture 3"/>
          <p:cNvPicPr>
            <a:picLocks noChangeAspect="1"/>
          </p:cNvPicPr>
          <p:nvPr/>
        </p:nvPicPr>
        <p:blipFill>
          <a:blip r:embed="rId2"/>
          <a:stretch>
            <a:fillRect/>
          </a:stretch>
        </p:blipFill>
        <p:spPr>
          <a:xfrm>
            <a:off x="762000" y="1524000"/>
            <a:ext cx="2819400" cy="43434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xmlns:p14="http://schemas.microsoft.com/office/powerpoint/2010/main" spd="med">
    <p:fade/>
  </p:transition>
</p:sld>
</file>

<file path=ppt/slides/slide6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100000">
              <a:srgbClr val="000000"/>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Response</a:t>
            </a:r>
            <a:endParaRPr lang="en-US" sz="5400" dirty="0"/>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solidFill>
                  <a:srgbClr val="FFFFFF"/>
                </a:solidFill>
              </a:rPr>
              <a:t>A ceiling that is </a:t>
            </a:r>
            <a:r>
              <a:rPr lang="en-US" sz="2400" b="1" i="1" dirty="0" smtClean="0">
                <a:solidFill>
                  <a:srgbClr val="FFFFFF"/>
                </a:solidFill>
              </a:rPr>
              <a:t>dusty with flies </a:t>
            </a:r>
            <a:r>
              <a:rPr lang="en-US" sz="2400" dirty="0" smtClean="0">
                <a:solidFill>
                  <a:srgbClr val="FFFFFF"/>
                </a:solidFill>
              </a:rPr>
              <a:t>has so many flies on it that they almost look like particles of dust.  The flies are active, moving in a random fashion like dust particles in air.  They are evenly distributed and thick on the ceiling, like dust.</a:t>
            </a:r>
          </a:p>
          <a:p>
            <a:pPr marL="457200" indent="-457200">
              <a:buAutoNum type="arabicPeriod"/>
            </a:pPr>
            <a:r>
              <a:rPr lang="en-US" sz="2400" b="1" i="1" dirty="0" smtClean="0">
                <a:solidFill>
                  <a:srgbClr val="FFFFFF"/>
                </a:solidFill>
              </a:rPr>
              <a:t>A bald light bulb </a:t>
            </a:r>
            <a:r>
              <a:rPr lang="en-US" sz="2400" dirty="0" smtClean="0">
                <a:solidFill>
                  <a:srgbClr val="FFFFFF"/>
                </a:solidFill>
              </a:rPr>
              <a:t>is one with no shade or cover of any kind.  The image it evokes is one of sparseness and poverty.  The bald light bulb in the sentence thus reveals Abuelito’s room to be poor and sparsely furnished.</a:t>
            </a:r>
            <a:endParaRPr lang="en-US" sz="2400" dirty="0">
              <a:solidFill>
                <a:srgbClr val="FFFFFF"/>
              </a:solidFill>
            </a:endParaRPr>
          </a:p>
        </p:txBody>
      </p:sp>
    </p:spTree>
  </p:cSld>
  <p:clrMapOvr>
    <a:masterClrMapping/>
  </p:clrMapOvr>
  <p:transition xmlns:p14="http://schemas.microsoft.com/office/powerpoint/2010/main" spd="med">
    <p:fade/>
  </p:transition>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#8</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Most men wear their belts low here, there being so many outstanding bellies, some big enough to have names of their own and be formally introduced.  Those men don’t suck them in or hide them in loose shirts; they let them hang free, they pat them, they strike them as they stand around and talk.</a:t>
            </a:r>
          </a:p>
          <a:p>
            <a:pPr>
              <a:buNone/>
            </a:pPr>
            <a:endParaRPr lang="en-US" sz="2400" b="1" dirty="0" smtClean="0"/>
          </a:p>
          <a:p>
            <a:pPr>
              <a:buNone/>
            </a:pPr>
            <a:r>
              <a:rPr lang="en-US" sz="2400" b="1" dirty="0" smtClean="0"/>
              <a:t>			--Garrison Keillor, “Home,” </a:t>
            </a:r>
            <a:r>
              <a:rPr lang="en-US" sz="2400" b="1" i="1" dirty="0" smtClean="0"/>
              <a:t>Lake </a:t>
            </a:r>
            <a:r>
              <a:rPr lang="en-US" sz="2400" b="1" i="1" dirty="0" err="1" smtClean="0"/>
              <a:t>Wobegon</a:t>
            </a:r>
            <a:r>
              <a:rPr lang="en-US" sz="2400" b="1" i="1" dirty="0" smtClean="0"/>
              <a:t> Days</a:t>
            </a:r>
            <a:endParaRPr lang="en-US" sz="2400" b="1" i="1" dirty="0"/>
          </a:p>
        </p:txBody>
      </p:sp>
    </p:spTree>
  </p:cSld>
  <p:clrMapOvr>
    <a:masterClrMapping/>
  </p:clrMapOvr>
  <p:transition xmlns:p14="http://schemas.microsoft.com/office/powerpoint/2010/main" spd="med">
    <p:fade/>
  </p:transition>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1066800"/>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029200" cy="4525963"/>
          </a:xfrm>
        </p:spPr>
        <p:txBody>
          <a:bodyPr>
            <a:normAutofit/>
          </a:bodyPr>
          <a:lstStyle/>
          <a:p>
            <a:pPr marL="457200" indent="-457200">
              <a:buAutoNum type="arabicPeriod"/>
            </a:pPr>
            <a:r>
              <a:rPr lang="en-US" sz="2400" dirty="0" smtClean="0"/>
              <a:t>What is the usual meaning of </a:t>
            </a:r>
            <a:r>
              <a:rPr lang="en-US" sz="2400" i="1" dirty="0" smtClean="0"/>
              <a:t>outstanding</a:t>
            </a:r>
            <a:r>
              <a:rPr lang="en-US" sz="2400" dirty="0" smtClean="0"/>
              <a:t>?  What is its meaning here?  What does this pun reveal about the attitude of the author toward his subject?</a:t>
            </a:r>
          </a:p>
          <a:p>
            <a:pPr marL="457200" indent="-457200">
              <a:buAutoNum type="arabicPeriod"/>
            </a:pPr>
            <a:r>
              <a:rPr lang="en-US" sz="2400" b="1" dirty="0" smtClean="0"/>
              <a:t>Read the second sentence again</a:t>
            </a:r>
            <a:r>
              <a:rPr lang="en-US" sz="2400" dirty="0" smtClean="0"/>
              <a:t>.  How would the level of formality change if we changed stuck to </a:t>
            </a:r>
            <a:r>
              <a:rPr lang="en-US" sz="2400" i="1" dirty="0" smtClean="0"/>
              <a:t>pull</a:t>
            </a:r>
            <a:r>
              <a:rPr lang="en-US" sz="2400" dirty="0" smtClean="0"/>
              <a:t> and </a:t>
            </a:r>
            <a:r>
              <a:rPr lang="en-US" sz="2400" i="1" dirty="0" smtClean="0"/>
              <a:t>let them hang free</a:t>
            </a:r>
            <a:r>
              <a:rPr lang="en-US" sz="2400" dirty="0" smtClean="0"/>
              <a:t> to </a:t>
            </a:r>
            <a:r>
              <a:rPr lang="en-US" sz="2400" i="1" dirty="0" smtClean="0"/>
              <a:t>accept them</a:t>
            </a:r>
            <a:r>
              <a:rPr lang="en-US" sz="2400" dirty="0" smtClean="0"/>
              <a:t>?</a:t>
            </a:r>
            <a:endParaRPr lang="en-US" sz="2400" dirty="0"/>
          </a:p>
        </p:txBody>
      </p:sp>
      <p:pic>
        <p:nvPicPr>
          <p:cNvPr id="4" name="Picture 3"/>
          <p:cNvPicPr>
            <a:picLocks noChangeAspect="1"/>
          </p:cNvPicPr>
          <p:nvPr/>
        </p:nvPicPr>
        <p:blipFill>
          <a:blip r:embed="rId2"/>
          <a:stretch>
            <a:fillRect/>
          </a:stretch>
        </p:blipFill>
        <p:spPr>
          <a:xfrm>
            <a:off x="5638800" y="1752600"/>
            <a:ext cx="2971800" cy="4114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xmlns:p14="http://schemas.microsoft.com/office/powerpoint/2010/main" spd="med">
    <p:fade/>
  </p:transition>
</p:sld>
</file>

<file path=ppt/slides/slide6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100000">
              <a:srgbClr val="000000"/>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Response</a:t>
            </a:r>
            <a:endParaRPr lang="en-US" sz="5400" dirty="0"/>
          </a:p>
        </p:txBody>
      </p:sp>
      <p:sp>
        <p:nvSpPr>
          <p:cNvPr id="3" name="Content Placeholder 2"/>
          <p:cNvSpPr>
            <a:spLocks noGrp="1"/>
          </p:cNvSpPr>
          <p:nvPr>
            <p:ph idx="1"/>
          </p:nvPr>
        </p:nvSpPr>
        <p:spPr/>
        <p:txBody>
          <a:bodyPr>
            <a:normAutofit/>
          </a:bodyPr>
          <a:lstStyle/>
          <a:p>
            <a:pPr marL="457200" indent="-457200">
              <a:buAutoNum type="arabicPeriod"/>
            </a:pPr>
            <a:r>
              <a:rPr lang="en-US" sz="2400" b="1" i="1" dirty="0" smtClean="0">
                <a:solidFill>
                  <a:srgbClr val="FFFFFF"/>
                </a:solidFill>
              </a:rPr>
              <a:t>  Outstanding</a:t>
            </a:r>
            <a:r>
              <a:rPr lang="en-US" sz="2400" dirty="0" smtClean="0">
                <a:solidFill>
                  <a:srgbClr val="FFFFFF"/>
                </a:solidFill>
              </a:rPr>
              <a:t> usually means prominent, superior, or distinguished.  The meaning here is large: “standing out” in its literal sense; prominent—not in importance but in size.  The pun reveals an accepting light-hearted attitude about the subject.  It also implies pride, an affectionate acknowledgment of an “accomplishment.” Keillor makes a gentle joke rather than criticizing or mocking.</a:t>
            </a:r>
          </a:p>
          <a:p>
            <a:pPr marL="457200" indent="-457200">
              <a:buAutoNum type="arabicPeriod"/>
            </a:pPr>
            <a:r>
              <a:rPr lang="en-US" sz="2400" dirty="0" smtClean="0">
                <a:solidFill>
                  <a:srgbClr val="FFFFFF"/>
                </a:solidFill>
              </a:rPr>
              <a:t>The level of formality would change from colloquial to simply informal.  The use of suck and </a:t>
            </a:r>
            <a:r>
              <a:rPr lang="en-US" sz="2400" b="1" i="1" dirty="0" smtClean="0">
                <a:solidFill>
                  <a:srgbClr val="FFFFFF"/>
                </a:solidFill>
              </a:rPr>
              <a:t>let them hang free </a:t>
            </a:r>
            <a:r>
              <a:rPr lang="en-US" sz="2400" dirty="0" smtClean="0">
                <a:solidFill>
                  <a:srgbClr val="FFFFFF"/>
                </a:solidFill>
              </a:rPr>
              <a:t>is conversational, speech-like slang.  This low level of formality reinforces the warmth and humor of the first sentence.</a:t>
            </a:r>
            <a:endParaRPr lang="en-US" sz="2400" dirty="0">
              <a:solidFill>
                <a:srgbClr val="FFFFFF"/>
              </a:solidFill>
            </a:endParaRPr>
          </a:p>
        </p:txBody>
      </p:sp>
    </p:spTree>
  </p:cSld>
  <p:clrMapOvr>
    <a:masterClrMapping/>
  </p:clrMapOvr>
  <p:transition xmlns:p14="http://schemas.microsoft.com/office/powerpoint/2010/main" spd="med">
    <p:fade/>
  </p:transition>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#8</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…then Satan first knew pain,</a:t>
            </a:r>
          </a:p>
          <a:p>
            <a:pPr>
              <a:buNone/>
            </a:pPr>
            <a:r>
              <a:rPr lang="en-US" sz="2400" dirty="0" smtClean="0"/>
              <a:t>	And </a:t>
            </a:r>
            <a:r>
              <a:rPr lang="en-US" sz="2400" dirty="0" err="1" smtClean="0"/>
              <a:t>writh’d</a:t>
            </a:r>
            <a:r>
              <a:rPr lang="en-US" sz="2400" dirty="0" smtClean="0"/>
              <a:t> to and fro </a:t>
            </a:r>
            <a:r>
              <a:rPr lang="en-US" sz="2400" dirty="0" err="1" smtClean="0"/>
              <a:t>convolv’d</a:t>
            </a:r>
            <a:r>
              <a:rPr lang="en-US" sz="2400" dirty="0" smtClean="0"/>
              <a:t>; so sore</a:t>
            </a:r>
          </a:p>
          <a:p>
            <a:pPr>
              <a:buNone/>
            </a:pPr>
            <a:r>
              <a:rPr lang="en-US" sz="2400" dirty="0" smtClean="0"/>
              <a:t>	The grinding sword with discontinuous wound</a:t>
            </a:r>
          </a:p>
          <a:p>
            <a:pPr>
              <a:buNone/>
            </a:pPr>
            <a:r>
              <a:rPr lang="en-US" sz="2400" dirty="0" smtClean="0"/>
              <a:t>	Passed through him.</a:t>
            </a:r>
          </a:p>
          <a:p>
            <a:pPr>
              <a:buNone/>
            </a:pPr>
            <a:endParaRPr lang="en-US" sz="2400" dirty="0" smtClean="0"/>
          </a:p>
          <a:p>
            <a:pPr>
              <a:buNone/>
            </a:pPr>
            <a:r>
              <a:rPr lang="en-US" sz="2400" dirty="0" smtClean="0"/>
              <a:t>		--</a:t>
            </a:r>
            <a:r>
              <a:rPr lang="en-US" sz="2400" b="1" dirty="0" smtClean="0"/>
              <a:t>John Milton, </a:t>
            </a:r>
            <a:r>
              <a:rPr lang="en-US" sz="2400" b="1" i="1" dirty="0" smtClean="0"/>
              <a:t>Paradise Lost</a:t>
            </a:r>
            <a:r>
              <a:rPr lang="en-US" sz="2400" b="1" dirty="0" smtClean="0"/>
              <a:t>, </a:t>
            </a:r>
            <a:r>
              <a:rPr lang="en-US" sz="2400" b="1" i="1" dirty="0" smtClean="0"/>
              <a:t>Book VI</a:t>
            </a:r>
            <a:r>
              <a:rPr lang="en-US" sz="2400" b="1" dirty="0" smtClean="0"/>
              <a:t>, lines 327-330</a:t>
            </a:r>
            <a:endParaRPr lang="en-US" sz="2400" b="1" dirty="0"/>
          </a:p>
        </p:txBody>
      </p:sp>
    </p:spTree>
  </p:cSld>
  <p:clrMapOvr>
    <a:masterClrMapping/>
  </p:clrMapOvr>
  <p:transition xmlns:p14="http://schemas.microsoft.com/office/powerpoint/2010/main" spd="med">
    <p:fade/>
  </p:transition>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762000"/>
          </a:xfrm>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By using the word </a:t>
            </a:r>
            <a:r>
              <a:rPr lang="en-US" sz="2400" b="1" i="1" dirty="0" smtClean="0"/>
              <a:t>grinding</a:t>
            </a:r>
            <a:r>
              <a:rPr lang="en-US" sz="2400" b="1" dirty="0" smtClean="0"/>
              <a:t> </a:t>
            </a:r>
            <a:r>
              <a:rPr lang="en-US" sz="2400" dirty="0" smtClean="0"/>
              <a:t>what does Milton imply about the pain inflicted by the sword?</a:t>
            </a:r>
          </a:p>
          <a:p>
            <a:pPr marL="457200" indent="-457200">
              <a:buAutoNum type="arabicPeriod"/>
            </a:pPr>
            <a:r>
              <a:rPr lang="en-US" sz="2400" dirty="0" smtClean="0"/>
              <a:t>What does </a:t>
            </a:r>
            <a:r>
              <a:rPr lang="en-US" sz="2400" b="1" i="1" dirty="0" smtClean="0"/>
              <a:t>discontinuous</a:t>
            </a:r>
            <a:r>
              <a:rPr lang="en-US" sz="2400" dirty="0" smtClean="0"/>
              <a:t> mean? How does the use of </a:t>
            </a:r>
            <a:r>
              <a:rPr lang="en-US" sz="2400" b="1" i="1" dirty="0" smtClean="0"/>
              <a:t>discontinuous</a:t>
            </a:r>
            <a:r>
              <a:rPr lang="en-US" sz="2400" dirty="0" smtClean="0"/>
              <a:t> reinforce the idea of a </a:t>
            </a:r>
            <a:r>
              <a:rPr lang="en-US" sz="2400" b="1" i="1" dirty="0" smtClean="0"/>
              <a:t>grinding</a:t>
            </a:r>
            <a:r>
              <a:rPr lang="en-US" sz="2400" dirty="0" smtClean="0"/>
              <a:t> sword?</a:t>
            </a:r>
            <a:endParaRPr lang="en-US" sz="2400" dirty="0"/>
          </a:p>
        </p:txBody>
      </p:sp>
      <p:pic>
        <p:nvPicPr>
          <p:cNvPr id="4" name="Picture 3"/>
          <p:cNvPicPr>
            <a:picLocks noChangeAspect="1"/>
          </p:cNvPicPr>
          <p:nvPr/>
        </p:nvPicPr>
        <p:blipFill>
          <a:blip r:embed="rId2"/>
          <a:stretch>
            <a:fillRect/>
          </a:stretch>
        </p:blipFill>
        <p:spPr>
          <a:xfrm rot="21422126">
            <a:off x="3942597" y="3748363"/>
            <a:ext cx="3568700" cy="2273300"/>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cSld>
  <p:clrMapOvr>
    <a:masterClrMapping/>
  </p:clrMapOvr>
  <p:transition xmlns:p14="http://schemas.microsoft.com/office/powerpoint/2010/main" spd="med">
    <p:fade/>
  </p:transition>
</p:sld>
</file>

<file path=ppt/slides/slide6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100000">
              <a:srgbClr val="000000"/>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Response</a:t>
            </a:r>
            <a:endParaRPr lang="en-US" sz="5400" dirty="0"/>
          </a:p>
        </p:txBody>
      </p:sp>
      <p:sp>
        <p:nvSpPr>
          <p:cNvPr id="3" name="Content Placeholder 2"/>
          <p:cNvSpPr>
            <a:spLocks noGrp="1"/>
          </p:cNvSpPr>
          <p:nvPr>
            <p:ph idx="1"/>
          </p:nvPr>
        </p:nvSpPr>
        <p:spPr/>
        <p:txBody>
          <a:bodyPr>
            <a:normAutofit lnSpcReduction="10000"/>
          </a:bodyPr>
          <a:lstStyle/>
          <a:p>
            <a:pPr marL="457200" indent="-457200">
              <a:buAutoNum type="arabicPeriod"/>
            </a:pPr>
            <a:r>
              <a:rPr lang="en-US" sz="2400" b="1" i="1" dirty="0" smtClean="0">
                <a:solidFill>
                  <a:srgbClr val="FFFFFF"/>
                </a:solidFill>
              </a:rPr>
              <a:t>  Grinding</a:t>
            </a:r>
            <a:r>
              <a:rPr lang="en-US" sz="2400" dirty="0" smtClean="0">
                <a:solidFill>
                  <a:srgbClr val="FFFFFF"/>
                </a:solidFill>
              </a:rPr>
              <a:t> means to crush or pulverize by friction.  A </a:t>
            </a:r>
            <a:r>
              <a:rPr lang="en-US" sz="2400" b="1" i="1" dirty="0" smtClean="0">
                <a:solidFill>
                  <a:srgbClr val="FFFFFF"/>
                </a:solidFill>
              </a:rPr>
              <a:t>grinding sword</a:t>
            </a:r>
            <a:r>
              <a:rPr lang="en-US" sz="2400" dirty="0" smtClean="0">
                <a:solidFill>
                  <a:srgbClr val="FFFFFF"/>
                </a:solidFill>
              </a:rPr>
              <a:t> thus does not produce a clean cut.  Instead, it uses a rubbing or crushing motion to inflict its injury.  The implication is one of heightened pain brought about by rough motion, the turning and crushing of the sword.</a:t>
            </a:r>
          </a:p>
          <a:p>
            <a:pPr marL="457200" indent="-457200">
              <a:buAutoNum type="arabicPeriod"/>
            </a:pPr>
            <a:r>
              <a:rPr lang="en-US" sz="2400" b="1" i="1" dirty="0" smtClean="0">
                <a:solidFill>
                  <a:srgbClr val="FFFFFF"/>
                </a:solidFill>
              </a:rPr>
              <a:t>  Discontinuous</a:t>
            </a:r>
            <a:r>
              <a:rPr lang="en-US" sz="2400" dirty="0" smtClean="0">
                <a:solidFill>
                  <a:srgbClr val="FFFFFF"/>
                </a:solidFill>
              </a:rPr>
              <a:t> means marked by breaks or interruptions.  The word reinforces the idea of a </a:t>
            </a:r>
            <a:r>
              <a:rPr lang="en-US" sz="2400" b="1" i="1" dirty="0" smtClean="0">
                <a:solidFill>
                  <a:srgbClr val="FFFFFF"/>
                </a:solidFill>
              </a:rPr>
              <a:t>grinding sword </a:t>
            </a:r>
            <a:r>
              <a:rPr lang="en-US" sz="2400" dirty="0" smtClean="0">
                <a:solidFill>
                  <a:srgbClr val="FFFFFF"/>
                </a:solidFill>
              </a:rPr>
              <a:t>by echoing the motion of the sword.  </a:t>
            </a:r>
            <a:r>
              <a:rPr lang="en-US" sz="2400" b="1" i="1" dirty="0" smtClean="0">
                <a:solidFill>
                  <a:srgbClr val="FFFFFF"/>
                </a:solidFill>
              </a:rPr>
              <a:t>Grinding</a:t>
            </a:r>
            <a:r>
              <a:rPr lang="en-US" sz="2400" dirty="0" smtClean="0">
                <a:solidFill>
                  <a:srgbClr val="FFFFFF"/>
                </a:solidFill>
              </a:rPr>
              <a:t> is an intermittent action, so the wound is </a:t>
            </a:r>
            <a:r>
              <a:rPr lang="en-US" sz="2400" b="1" i="1" dirty="0" smtClean="0">
                <a:solidFill>
                  <a:srgbClr val="FFFFFF"/>
                </a:solidFill>
              </a:rPr>
              <a:t>discontinuous.</a:t>
            </a:r>
            <a:r>
              <a:rPr lang="en-US" sz="2400" dirty="0" smtClean="0">
                <a:solidFill>
                  <a:srgbClr val="FFFFFF"/>
                </a:solidFill>
              </a:rPr>
              <a:t>  The pain is also echoed in the diction.  Relief from the intermittent pain carries with it the expectation of more pain: even periods of rest are painful.</a:t>
            </a:r>
            <a:endParaRPr lang="en-US" sz="2400" dirty="0">
              <a:solidFill>
                <a:srgbClr val="FFFFFF"/>
              </a:solidFill>
            </a:endParaRPr>
          </a:p>
        </p:txBody>
      </p:sp>
    </p:spTree>
  </p:cSld>
  <p:clrMapOvr>
    <a:masterClrMapping/>
  </p:clrMapOvr>
  <p:transition xmlns:p14="http://schemas.microsoft.com/office/powerpoint/2010/main" spd="med">
    <p:fade/>
  </p:transition>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#9</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Meanwhile, the United States Army, thirsting for revenge, was prowling the country north and west of the Black Hills, killing Indians wherever they could be found.</a:t>
            </a:r>
          </a:p>
          <a:p>
            <a:pPr>
              <a:buNone/>
            </a:pPr>
            <a:endParaRPr lang="en-US" sz="2400" dirty="0" smtClean="0"/>
          </a:p>
          <a:p>
            <a:pPr>
              <a:buNone/>
            </a:pPr>
            <a:r>
              <a:rPr lang="en-US" sz="2400" dirty="0" smtClean="0"/>
              <a:t>			--</a:t>
            </a:r>
            <a:r>
              <a:rPr lang="en-US" sz="2400" b="1" dirty="0" smtClean="0"/>
              <a:t>Dee Brown, </a:t>
            </a:r>
            <a:r>
              <a:rPr lang="en-US" sz="2400" b="1" i="1" dirty="0" smtClean="0"/>
              <a:t>Bury My Heart at Wounded Knee</a:t>
            </a:r>
            <a:endParaRPr lang="en-US" sz="2400" b="1" i="1" dirty="0"/>
          </a:p>
        </p:txBody>
      </p:sp>
    </p:spTree>
  </p:cSld>
  <p:clrMapOvr>
    <a:masterClrMapping/>
  </p:clrMapOvr>
  <p:transition xmlns:p14="http://schemas.microsoft.com/office/powerpoint/2010/main" spd="med">
    <p:fade/>
  </p:transition>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5562600" cy="4525963"/>
          </a:xfrm>
        </p:spPr>
        <p:txBody>
          <a:bodyPr/>
          <a:lstStyle/>
          <a:p>
            <a:endParaRPr lang="en-US" dirty="0" smtClean="0"/>
          </a:p>
          <a:p>
            <a:pPr marL="457200" indent="-457200">
              <a:buAutoNum type="arabicPeriod"/>
            </a:pPr>
            <a:r>
              <a:rPr lang="en-US" sz="2400" dirty="0" smtClean="0"/>
              <a:t>What are the connotations of </a:t>
            </a:r>
            <a:r>
              <a:rPr lang="en-US" sz="2400" b="1" i="1" dirty="0" smtClean="0"/>
              <a:t>thirsting</a:t>
            </a:r>
            <a:r>
              <a:rPr lang="en-US" sz="2400" dirty="0" smtClean="0"/>
              <a:t>?  </a:t>
            </a:r>
          </a:p>
          <a:p>
            <a:pPr marL="457200" indent="-457200">
              <a:buNone/>
            </a:pPr>
            <a:r>
              <a:rPr lang="en-US" sz="2400" dirty="0" smtClean="0"/>
              <a:t>      What feelings are evoked by this diction?</a:t>
            </a:r>
          </a:p>
          <a:p>
            <a:pPr marL="457200" indent="-457200">
              <a:buNone/>
            </a:pPr>
            <a:endParaRPr lang="en-US" sz="2400" dirty="0" smtClean="0"/>
          </a:p>
          <a:p>
            <a:pPr marL="457200" indent="-457200">
              <a:buNone/>
            </a:pPr>
            <a:r>
              <a:rPr lang="en-US" sz="2400" dirty="0" smtClean="0"/>
              <a:t>2.  What are the connotations of </a:t>
            </a:r>
            <a:r>
              <a:rPr lang="en-US" sz="2400" b="1" i="1" dirty="0" smtClean="0"/>
              <a:t>prowling</a:t>
            </a:r>
            <a:r>
              <a:rPr lang="en-US" sz="2400" i="1" dirty="0" smtClean="0"/>
              <a:t> </a:t>
            </a:r>
            <a:r>
              <a:rPr lang="en-US" sz="2400" dirty="0" smtClean="0"/>
              <a:t>What kind of animals prowl?  What attitude toward the US army does this diction convey?</a:t>
            </a:r>
          </a:p>
          <a:p>
            <a:endParaRPr lang="en-US" dirty="0"/>
          </a:p>
        </p:txBody>
      </p:sp>
      <p:sp>
        <p:nvSpPr>
          <p:cNvPr id="4" name="Rectangle 3"/>
          <p:cNvSpPr/>
          <p:nvPr/>
        </p:nvSpPr>
        <p:spPr>
          <a:xfrm>
            <a:off x="609600" y="1066800"/>
            <a:ext cx="2797423" cy="923330"/>
          </a:xfrm>
          <a:prstGeom prst="rect">
            <a:avLst/>
          </a:prstGeom>
        </p:spPr>
        <p:txBody>
          <a:bodyPr wrap="none">
            <a:spAutoFit/>
          </a:bodyPr>
          <a:lstStyle/>
          <a:p>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pic>
        <p:nvPicPr>
          <p:cNvPr id="5" name="Picture 4"/>
          <p:cNvPicPr>
            <a:picLocks noChangeAspect="1"/>
          </p:cNvPicPr>
          <p:nvPr/>
        </p:nvPicPr>
        <p:blipFill>
          <a:blip r:embed="rId2"/>
          <a:stretch>
            <a:fillRect/>
          </a:stretch>
        </p:blipFill>
        <p:spPr>
          <a:xfrm>
            <a:off x="6248400" y="1371600"/>
            <a:ext cx="2362200" cy="33528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7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25000">
              <a:srgbClr val="000000"/>
            </a:gs>
            <a:gs pos="2000">
              <a:schemeClr val="accent4">
                <a:lumMod val="40000"/>
                <a:lumOff val="60000"/>
              </a:schemeClr>
            </a:gs>
            <a:gs pos="1000">
              <a:schemeClr val="accent4">
                <a:lumMod val="40000"/>
                <a:lumOff val="6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50800" dist="38100" dir="2700000" algn="tl">
                    <a:schemeClr val="bg1">
                      <a:alpha val="43000"/>
                    </a:schemeClr>
                  </a:outerShdw>
                </a:effectLst>
              </a:rPr>
              <a:t>Response</a:t>
            </a:r>
            <a:endParaRPr lang="en-US" sz="5400" dirty="0">
              <a:effectLst>
                <a:outerShdw blurRad="50800" dist="38100" dir="2700000" algn="tl">
                  <a:schemeClr val="bg1">
                    <a:alpha val="43000"/>
                  </a:scheme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solidFill>
                  <a:srgbClr val="FFFFFF"/>
                </a:solidFill>
              </a:rPr>
              <a:t>Along with the inclination to drink, </a:t>
            </a:r>
            <a:r>
              <a:rPr lang="en-US" sz="2400" b="1" i="1" dirty="0" smtClean="0">
                <a:solidFill>
                  <a:srgbClr val="FFFFFF"/>
                </a:solidFill>
              </a:rPr>
              <a:t>thirsting</a:t>
            </a:r>
            <a:r>
              <a:rPr lang="en-US" sz="2400" dirty="0" smtClean="0">
                <a:solidFill>
                  <a:srgbClr val="FFFFFF"/>
                </a:solidFill>
              </a:rPr>
              <a:t> connotes insistent desire, craving, and yearning.  The feelings evoked here are intense desire, craving beyond a physical need, and frantic action.  This search for revenge goes beyond the rational and sinks to the level of animal impulse.</a:t>
            </a:r>
          </a:p>
          <a:p>
            <a:pPr marL="457200" indent="-457200">
              <a:buAutoNum type="arabicPeriod"/>
            </a:pPr>
            <a:r>
              <a:rPr lang="en-US" sz="2400" i="1" dirty="0" smtClean="0">
                <a:solidFill>
                  <a:srgbClr val="FFFFFF"/>
                </a:solidFill>
              </a:rPr>
              <a:t>Prowling</a:t>
            </a:r>
            <a:r>
              <a:rPr lang="en-US" sz="2400" dirty="0" smtClean="0">
                <a:solidFill>
                  <a:srgbClr val="FFFFFF"/>
                </a:solidFill>
              </a:rPr>
              <a:t> connotes stealth, craftiness, and predation.  Animals prowl that steal up on their prey: coyotes, wolves, lions, and other animals that stalk to hunt.  The diction here places the US army squarely in the company of these predatory animals.  The connotation is, of course, purposeful; Brown’s attitude toward the army is that they are predatory animals.</a:t>
            </a:r>
            <a:endParaRPr lang="en-US" sz="2400" dirty="0">
              <a:solidFill>
                <a:srgbClr val="FFFFFF"/>
              </a:solidFill>
            </a:endParaRPr>
          </a:p>
        </p:txBody>
      </p:sp>
    </p:spTree>
  </p:cSld>
  <p:clrMapOvr>
    <a:masterClrMapping/>
  </p:clrMapOvr>
  <p:transition xmlns:p14="http://schemas.microsoft.com/office/powerpoint/2010/main" spd="med">
    <p:fade/>
  </p:transition>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Diction #10</a:t>
            </a:r>
            <a:endParaRPr lang="en-US" sz="5400" dirty="0"/>
          </a:p>
        </p:txBody>
      </p:sp>
      <p:sp>
        <p:nvSpPr>
          <p:cNvPr id="3" name="Content Placeholder 2"/>
          <p:cNvSpPr>
            <a:spLocks noGrp="1"/>
          </p:cNvSpPr>
          <p:nvPr>
            <p:ph idx="1"/>
          </p:nvPr>
        </p:nvSpPr>
        <p:spPr>
          <a:xfrm>
            <a:off x="457200" y="2209800"/>
            <a:ext cx="8229600" cy="3916363"/>
          </a:xfrm>
        </p:spPr>
        <p:txBody>
          <a:bodyPr>
            <a:normAutofit/>
          </a:bodyPr>
          <a:lstStyle/>
          <a:p>
            <a:pPr>
              <a:buNone/>
            </a:pPr>
            <a:r>
              <a:rPr lang="en-US" sz="2400" b="1" dirty="0" smtClean="0"/>
              <a:t>Consider:</a:t>
            </a:r>
          </a:p>
          <a:p>
            <a:pPr>
              <a:buNone/>
            </a:pPr>
            <a:r>
              <a:rPr lang="en-US" sz="2400" dirty="0" smtClean="0"/>
              <a:t>		Once I am sure there’s nothing going on</a:t>
            </a:r>
          </a:p>
          <a:p>
            <a:pPr>
              <a:buNone/>
            </a:pPr>
            <a:r>
              <a:rPr lang="en-US" sz="2400" dirty="0" smtClean="0"/>
              <a:t>		I step inside, letting the door </a:t>
            </a:r>
            <a:r>
              <a:rPr lang="en-US" sz="2400" b="1" dirty="0" smtClean="0"/>
              <a:t>thud</a:t>
            </a:r>
            <a:r>
              <a:rPr lang="en-US" sz="2400" dirty="0" smtClean="0"/>
              <a:t> shut.</a:t>
            </a:r>
          </a:p>
          <a:p>
            <a:pPr>
              <a:buNone/>
            </a:pPr>
            <a:endParaRPr lang="en-US" sz="2400" dirty="0" smtClean="0"/>
          </a:p>
          <a:p>
            <a:pPr>
              <a:buNone/>
            </a:pPr>
            <a:r>
              <a:rPr lang="en-US" sz="2400" dirty="0" smtClean="0"/>
              <a:t>					--</a:t>
            </a:r>
            <a:r>
              <a:rPr lang="en-US" sz="2400" b="1" dirty="0" smtClean="0"/>
              <a:t>Philip Larkin, “Church Going”</a:t>
            </a:r>
            <a:endParaRPr lang="en-US" sz="2400" b="1" dirty="0"/>
          </a:p>
        </p:txBody>
      </p:sp>
    </p:spTree>
  </p:cSld>
  <p:clrMapOvr>
    <a:masterClrMapping/>
  </p:clrMapOvr>
  <p:transition xmlns:p14="http://schemas.microsoft.com/office/powerpoint/2010/main" spd="med">
    <p:fade/>
  </p:transition>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990600"/>
            <a:ext cx="8229600" cy="685800"/>
          </a:xfrm>
        </p:spPr>
        <p:txBody>
          <a:bodyPr>
            <a:normAutofit fontScale="90000"/>
          </a:bodyPr>
          <a:lstStyle/>
          <a:p>
            <a:pPr algn="l"/>
            <a:r>
              <a:rPr lang="en-US"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r>
              <a:rPr lang="en-US" dirty="0" smtClean="0"/>
              <a:t/>
            </a:r>
            <a:br>
              <a:rPr lang="en-US" dirty="0" smtClean="0"/>
            </a:br>
            <a:endParaRPr lang="en-US" dirty="0"/>
          </a:p>
        </p:txBody>
      </p:sp>
      <p:sp>
        <p:nvSpPr>
          <p:cNvPr id="3" name="Content Placeholder 2"/>
          <p:cNvSpPr>
            <a:spLocks noGrp="1"/>
          </p:cNvSpPr>
          <p:nvPr>
            <p:ph idx="1"/>
          </p:nvPr>
        </p:nvSpPr>
        <p:spPr>
          <a:xfrm>
            <a:off x="457200" y="1600200"/>
            <a:ext cx="4419600" cy="4525963"/>
          </a:xfrm>
        </p:spPr>
        <p:txBody>
          <a:bodyPr>
            <a:normAutofit/>
          </a:bodyPr>
          <a:lstStyle/>
          <a:p>
            <a:pPr marL="457200" indent="-457200">
              <a:buAutoNum type="arabicPeriod"/>
            </a:pPr>
            <a:r>
              <a:rPr lang="en-US" sz="2400" dirty="0" smtClean="0"/>
              <a:t>What feelings are evoked by the word </a:t>
            </a:r>
            <a:r>
              <a:rPr lang="en-US" sz="2400" b="1" i="1" dirty="0" smtClean="0"/>
              <a:t>thud</a:t>
            </a:r>
            <a:r>
              <a:rPr lang="en-US" sz="2400" dirty="0" smtClean="0"/>
              <a:t>?</a:t>
            </a:r>
          </a:p>
          <a:p>
            <a:pPr marL="457200" indent="-457200">
              <a:buAutoNum type="arabicPeriod"/>
            </a:pPr>
            <a:endParaRPr lang="en-US" sz="2400" dirty="0" smtClean="0"/>
          </a:p>
          <a:p>
            <a:pPr marL="457200" indent="-457200">
              <a:buAutoNum type="arabicPeriod"/>
            </a:pPr>
            <a:r>
              <a:rPr lang="en-US" sz="2400" dirty="0" smtClean="0"/>
              <a:t>How would the meaning change if the speaker let the door </a:t>
            </a:r>
            <a:r>
              <a:rPr lang="en-US" sz="2400" b="1" i="1" dirty="0" smtClean="0"/>
              <a:t>slam</a:t>
            </a:r>
            <a:r>
              <a:rPr lang="en-US" sz="2400" dirty="0" smtClean="0"/>
              <a:t> shut?</a:t>
            </a:r>
            <a:endParaRPr lang="en-US" sz="2400" dirty="0"/>
          </a:p>
        </p:txBody>
      </p:sp>
      <p:pic>
        <p:nvPicPr>
          <p:cNvPr id="4" name="Picture 3"/>
          <p:cNvPicPr>
            <a:picLocks noChangeAspect="1"/>
          </p:cNvPicPr>
          <p:nvPr/>
        </p:nvPicPr>
        <p:blipFill>
          <a:blip r:embed="rId2"/>
          <a:stretch>
            <a:fillRect/>
          </a:stretch>
        </p:blipFill>
        <p:spPr>
          <a:xfrm>
            <a:off x="5105400" y="1447800"/>
            <a:ext cx="2667000" cy="4191000"/>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cSld>
  <p:clrMapOvr>
    <a:masterClrMapping/>
  </p:clrMapOvr>
  <p:transition xmlns:p14="http://schemas.microsoft.com/office/powerpoint/2010/main" spd="med">
    <p:fade/>
  </p:transition>
</p:sld>
</file>

<file path=ppt/slides/slide7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66000">
              <a:srgbClr val="000000"/>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Response</a:t>
            </a:r>
            <a:endParaRPr lang="en-US" sz="5400" dirty="0"/>
          </a:p>
        </p:txBody>
      </p:sp>
      <p:sp>
        <p:nvSpPr>
          <p:cNvPr id="3" name="Content Placeholder 2"/>
          <p:cNvSpPr>
            <a:spLocks noGrp="1"/>
          </p:cNvSpPr>
          <p:nvPr>
            <p:ph idx="1"/>
          </p:nvPr>
        </p:nvSpPr>
        <p:spPr>
          <a:xfrm>
            <a:off x="762000" y="1600200"/>
            <a:ext cx="7772400" cy="4525963"/>
          </a:xfrm>
        </p:spPr>
        <p:txBody>
          <a:bodyPr>
            <a:normAutofit/>
          </a:bodyPr>
          <a:lstStyle/>
          <a:p>
            <a:pPr marL="457200" indent="-457200">
              <a:buAutoNum type="arabicPeriod"/>
            </a:pPr>
            <a:r>
              <a:rPr lang="en-US" sz="2400" dirty="0" smtClean="0">
                <a:solidFill>
                  <a:schemeClr val="bg1"/>
                </a:solidFill>
              </a:rPr>
              <a:t>A </a:t>
            </a:r>
            <a:r>
              <a:rPr lang="en-US" sz="2400" b="1" i="1" dirty="0" smtClean="0">
                <a:solidFill>
                  <a:schemeClr val="bg1"/>
                </a:solidFill>
              </a:rPr>
              <a:t>thud</a:t>
            </a:r>
            <a:r>
              <a:rPr lang="en-US" sz="2400" dirty="0" smtClean="0">
                <a:solidFill>
                  <a:schemeClr val="bg1"/>
                </a:solidFill>
              </a:rPr>
              <a:t> is a dull sound, like a heavy object striking a solid surface.  It evokes feelings of seriousness and finality.  Since it is not a sharp sound, thud also connotes a feeling of secrecy, a quiet but unequivocal closing.</a:t>
            </a:r>
          </a:p>
          <a:p>
            <a:pPr marL="457200" indent="-457200">
              <a:buAutoNum type="arabicPeriod"/>
            </a:pPr>
            <a:r>
              <a:rPr lang="en-US" sz="2400" dirty="0" smtClean="0">
                <a:solidFill>
                  <a:schemeClr val="bg1"/>
                </a:solidFill>
              </a:rPr>
              <a:t>The slamming of a door is sharper and louder than a thud.  It connotes impatience or anger.  It carries none of the secrecy and finality of the thud.  Instead, a slam announces itself and seeks attention.</a:t>
            </a:r>
            <a:endParaRPr lang="en-US" sz="2400" dirty="0">
              <a:solidFill>
                <a:schemeClr val="bg1"/>
              </a:solidFill>
            </a:endParaRPr>
          </a:p>
        </p:txBody>
      </p:sp>
    </p:spTree>
  </p:cSld>
  <p:clrMapOvr>
    <a:masterClrMapping/>
  </p:clrMapOvr>
  <p:transition xmlns:p14="http://schemas.microsoft.com/office/powerpoint/2010/main" spd="med">
    <p:fade/>
  </p:transition>
</p:sld>
</file>

<file path=ppt/slides/slide7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 pos="75000">
              <a:srgbClr val="FFFFA9"/>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glow rad="101600">
                    <a:schemeClr val="accent1">
                      <a:lumMod val="40000"/>
                      <a:lumOff val="60000"/>
                      <a:alpha val="75000"/>
                    </a:schemeClr>
                  </a:glow>
                  <a:outerShdw blurRad="76200" dist="50800" dir="5400000" algn="tl" rotWithShape="0">
                    <a:srgbClr val="000000">
                      <a:alpha val="65000"/>
                    </a:srgbClr>
                  </a:outerShdw>
                </a:effectLst>
              </a:rPr>
              <a:t>Detail #1</a:t>
            </a:r>
            <a:endParaRPr lang="en-US" sz="5400" dirty="0">
              <a:solidFill>
                <a:srgbClr val="3366FF"/>
              </a:solidFill>
              <a:effectLst>
                <a:glow rad="101600">
                  <a:schemeClr val="accent1">
                    <a:lumMod val="40000"/>
                    <a:lumOff val="60000"/>
                    <a:alpha val="75000"/>
                  </a:schemeClr>
                </a:glow>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fontScale="92500" lnSpcReduction="10000"/>
          </a:bodyPr>
          <a:lstStyle/>
          <a:p>
            <a:pPr>
              <a:buNone/>
            </a:pPr>
            <a:r>
              <a:rPr lang="en-US" sz="2400" b="1" dirty="0" smtClean="0"/>
              <a:t>Consider:</a:t>
            </a:r>
          </a:p>
          <a:p>
            <a:pPr>
              <a:buNone/>
            </a:pPr>
            <a:r>
              <a:rPr lang="en-US" sz="2400" dirty="0" smtClean="0"/>
              <a:t>          She was wearing her usually at-home vesture….It consisted mostly of a hoary midnight-blue Japanese kimono.  She almost invariably wore it through the apartment during the day.  With its many occultish-looking-looking folds, it also served as the repository for the paraphernalia of a very heavy cigarette smoker and an amateur handyman; two oversized pockets had been added at the hips, and they usually contained two or three packs of cigarettes, several match folders, a screwdriver, a claw-end hammer, a boy scout knife that had once belonged to one of their sons and an enamel faucet handle or two, plus an assortment of screws, nails, hinges, and ball-bearing casters, all of which tended to make Ms. Glass chink faintly as she moved in her large apartment.	</a:t>
            </a:r>
          </a:p>
          <a:p>
            <a:pPr>
              <a:buNone/>
            </a:pPr>
            <a:r>
              <a:rPr lang="en-US" sz="2400" dirty="0" smtClean="0"/>
              <a:t>					--</a:t>
            </a:r>
            <a:r>
              <a:rPr lang="en-US" sz="2400" b="1" dirty="0" smtClean="0"/>
              <a:t>J.D. Salinger, </a:t>
            </a:r>
            <a:r>
              <a:rPr lang="en-US" sz="2400" b="1" i="1" dirty="0" err="1" smtClean="0"/>
              <a:t>Franny</a:t>
            </a:r>
            <a:r>
              <a:rPr lang="en-US" sz="2400" b="1" i="1" dirty="0" smtClean="0"/>
              <a:t> and </a:t>
            </a:r>
            <a:r>
              <a:rPr lang="en-US" sz="2400" b="1" i="1" dirty="0" err="1" smtClean="0"/>
              <a:t>Zooey</a:t>
            </a:r>
            <a:endParaRPr lang="en-US" sz="2400" b="1" i="1" dirty="0"/>
          </a:p>
        </p:txBody>
      </p:sp>
    </p:spTree>
  </p:cSld>
  <p:clrMapOvr>
    <a:masterClrMapping/>
  </p:clrMapOvr>
  <p:transition xmlns:p14="http://schemas.microsoft.com/office/powerpoint/2010/main" spd="med">
    <p:fade/>
  </p:transition>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FFFFA9">
            <a:alpha val="76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3505200" y="1600200"/>
            <a:ext cx="5181600" cy="4525963"/>
          </a:xfrm>
        </p:spPr>
        <p:txBody>
          <a:bodyPr>
            <a:normAutofit/>
          </a:bodyPr>
          <a:lstStyle/>
          <a:p>
            <a:pPr marL="457200" indent="-457200">
              <a:buAutoNum type="arabicPeriod"/>
            </a:pPr>
            <a:r>
              <a:rPr lang="en-US" sz="2400" dirty="0" smtClean="0"/>
              <a:t>What does the details in this passage reveal about Mrs. Glass’s character?  In other words how do the details give you a picture of her looks and insight into her character?</a:t>
            </a:r>
          </a:p>
          <a:p>
            <a:pPr marL="457200" indent="-457200">
              <a:buAutoNum type="arabicPeriod"/>
            </a:pPr>
            <a:endParaRPr lang="en-US" sz="2400" dirty="0" smtClean="0"/>
          </a:p>
          <a:p>
            <a:pPr marL="457200" indent="-457200">
              <a:buAutoNum type="arabicPeriod"/>
            </a:pPr>
            <a:r>
              <a:rPr lang="en-US" sz="2400" dirty="0" smtClean="0"/>
              <a:t>How would the meaning of the fourth sentence </a:t>
            </a:r>
            <a:r>
              <a:rPr lang="en-US" sz="2400" i="1" dirty="0" smtClean="0"/>
              <a:t>(</a:t>
            </a:r>
            <a:r>
              <a:rPr lang="en-US" sz="2400" b="1" i="1" dirty="0" smtClean="0"/>
              <a:t>With its many….</a:t>
            </a:r>
            <a:r>
              <a:rPr lang="en-US" sz="2400" i="1" dirty="0" smtClean="0"/>
              <a:t>)</a:t>
            </a:r>
            <a:r>
              <a:rPr lang="en-US" sz="2400" dirty="0" smtClean="0"/>
              <a:t> be different without the detail that follows the semicolon?</a:t>
            </a:r>
            <a:endParaRPr lang="en-US" sz="2400" dirty="0"/>
          </a:p>
        </p:txBody>
      </p:sp>
      <p:pic>
        <p:nvPicPr>
          <p:cNvPr id="4" name="Picture 3"/>
          <p:cNvPicPr>
            <a:picLocks noChangeAspect="1"/>
          </p:cNvPicPr>
          <p:nvPr/>
        </p:nvPicPr>
        <p:blipFill>
          <a:blip r:embed="rId2"/>
          <a:stretch>
            <a:fillRect/>
          </a:stretch>
        </p:blipFill>
        <p:spPr>
          <a:xfrm>
            <a:off x="609600" y="2286000"/>
            <a:ext cx="2578100" cy="316230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transition xmlns:p14="http://schemas.microsoft.com/office/powerpoint/2010/main" spd="med">
    <p:fade/>
  </p:transition>
</p:sld>
</file>

<file path=ppt/slides/slide7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711200" dist="38100" dir="2700000" algn="tl">
                    <a:srgbClr val="000000">
                      <a:alpha val="43000"/>
                    </a:srgbClr>
                  </a:outerShdw>
                </a:effectLst>
              </a:rPr>
              <a:t>Response</a:t>
            </a:r>
            <a:endParaRPr lang="en-US" sz="5400" dirty="0">
              <a:solidFill>
                <a:srgbClr val="008000"/>
              </a:solidFill>
              <a:effectLst>
                <a:outerShdw blurRad="711200" dist="38100" dir="2700000" algn="tl">
                  <a:srgbClr val="000000">
                    <a:alpha val="43000"/>
                  </a:srgbClr>
                </a:outerShdw>
              </a:effectLst>
            </a:endParaRPr>
          </a:p>
        </p:txBody>
      </p:sp>
      <p:sp>
        <p:nvSpPr>
          <p:cNvPr id="3" name="Content Placeholder 2"/>
          <p:cNvSpPr>
            <a:spLocks noGrp="1"/>
          </p:cNvSpPr>
          <p:nvPr>
            <p:ph idx="1"/>
          </p:nvPr>
        </p:nvSpPr>
        <p:spPr>
          <a:xfrm>
            <a:off x="457200" y="1828800"/>
            <a:ext cx="8229600" cy="4419600"/>
          </a:xfrm>
        </p:spPr>
        <p:txBody>
          <a:bodyPr>
            <a:normAutofit/>
          </a:bodyPr>
          <a:lstStyle/>
          <a:p>
            <a:pPr marL="457200" indent="-457200">
              <a:buAutoNum type="arabicPeriod"/>
            </a:pPr>
            <a:r>
              <a:rPr lang="en-US" sz="2400" dirty="0" smtClean="0"/>
              <a:t>Mrs. Glass’s clothing reveals several aspects of her personality. That she is wearing a Japanese kimono (not the usual American at home wear) with </a:t>
            </a:r>
            <a:r>
              <a:rPr lang="en-US" sz="2400" i="1" dirty="0" smtClean="0"/>
              <a:t>occultish-looking folds </a:t>
            </a:r>
            <a:r>
              <a:rPr lang="en-US" sz="2400" dirty="0" smtClean="0"/>
              <a:t>sets her apart as odd or, at least, unusual.  Her clothes reveal her heavy smoking habit and her avocation as family </a:t>
            </a:r>
            <a:r>
              <a:rPr lang="en-US" sz="2400" b="1" i="1" dirty="0" smtClean="0"/>
              <a:t>handyman</a:t>
            </a:r>
            <a:r>
              <a:rPr lang="en-US" sz="2400" dirty="0" smtClean="0"/>
              <a:t>.  She is not then, a traditional housewife.  There is no seeming order or purpose for her tools, an indication of an absent-minded eccentricity.  The fact that she </a:t>
            </a:r>
            <a:r>
              <a:rPr lang="en-US" sz="2400" b="1" i="1" dirty="0" smtClean="0"/>
              <a:t>chinks</a:t>
            </a:r>
            <a:r>
              <a:rPr lang="en-US" sz="2400" dirty="0" smtClean="0"/>
              <a:t> as she walks around the apartment reveals her essential presence there: she is not easily ignored or dismissed.</a:t>
            </a:r>
          </a:p>
        </p:txBody>
      </p:sp>
    </p:spTree>
  </p:cSld>
  <p:clrMapOvr>
    <a:masterClrMapping/>
  </p:clrMapOvr>
  <p:transition xmlns:p14="http://schemas.microsoft.com/office/powerpoint/2010/main" spd="med">
    <p:fade/>
  </p:transition>
</p:sld>
</file>

<file path=ppt/slides/slide7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711200" dist="38100" dir="2700000" algn="tl">
                    <a:srgbClr val="000000">
                      <a:alpha val="43000"/>
                    </a:srgbClr>
                  </a:outerShdw>
                </a:effectLst>
              </a:rPr>
              <a:t>Response (continued)</a:t>
            </a:r>
            <a:endParaRPr lang="en-US" sz="5400" dirty="0">
              <a:effectLst>
                <a:outerShdw blurRad="711200" dist="38100" dir="2700000" algn="tl">
                  <a:srgbClr val="000000">
                    <a:alpha val="43000"/>
                  </a:srgbClr>
                </a:outerShdw>
              </a:effectLst>
            </a:endParaRPr>
          </a:p>
        </p:txBody>
      </p:sp>
      <p:sp>
        <p:nvSpPr>
          <p:cNvPr id="3" name="Content Placeholder 2"/>
          <p:cNvSpPr>
            <a:spLocks noGrp="1"/>
          </p:cNvSpPr>
          <p:nvPr>
            <p:ph idx="1"/>
          </p:nvPr>
        </p:nvSpPr>
        <p:spPr/>
        <p:txBody>
          <a:bodyPr/>
          <a:lstStyle/>
          <a:p>
            <a:pPr>
              <a:buNone/>
            </a:pPr>
            <a:r>
              <a:rPr lang="en-US" dirty="0" smtClean="0"/>
              <a:t>    </a:t>
            </a:r>
            <a:r>
              <a:rPr lang="en-US" sz="2400" dirty="0" smtClean="0"/>
              <a:t>2.  The details make the general, first part of the sentence, specific and concrete.  The central quality and significance of her clothing are sharpened and focused by the details.  Sharpening of details indicate the large scale importance and high value of her clothing and by implication, the character herself.  This emphasis would be lost if the sentence ended with a semicolon.</a:t>
            </a:r>
          </a:p>
          <a:p>
            <a:pPr>
              <a:buNone/>
            </a:pPr>
            <a:endParaRPr lang="en-US" dirty="0"/>
          </a:p>
        </p:txBody>
      </p:sp>
    </p:spTree>
  </p:cSld>
  <p:clrMapOvr>
    <a:masterClrMapping/>
  </p:clrMapOvr>
  <p:transition xmlns:p14="http://schemas.microsoft.com/office/powerpoint/2010/main" spd="med">
    <p:fade/>
  </p:transition>
</p:sld>
</file>

<file path=ppt/slides/slide7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glow rad="101600">
                    <a:schemeClr val="accent1">
                      <a:lumMod val="60000"/>
                      <a:lumOff val="40000"/>
                      <a:alpha val="75000"/>
                    </a:schemeClr>
                  </a:glow>
                  <a:outerShdw blurRad="76200" dist="50800" dir="5400000" algn="tl" rotWithShape="0">
                    <a:srgbClr val="000000">
                      <a:alpha val="65000"/>
                    </a:srgbClr>
                  </a:outerShdw>
                </a:effectLst>
              </a:rPr>
              <a:t>Detail #2</a:t>
            </a:r>
            <a:endParaRPr lang="en-US" sz="5400" dirty="0">
              <a:effectLst>
                <a:glow rad="101600">
                  <a:schemeClr val="accent1">
                    <a:lumMod val="60000"/>
                    <a:lumOff val="40000"/>
                    <a:alpha val="75000"/>
                  </a:schemeClr>
                </a:glow>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b="1" dirty="0" smtClean="0"/>
              <a:t>          </a:t>
            </a:r>
            <a:r>
              <a:rPr lang="en-US" sz="2400" dirty="0" smtClean="0"/>
              <a:t>The dog stood up and growled like a lion, stiff-standing hackles, teeth uncovered as he lashed up his fury for the charge.  Tea Cake split the water like an otter, opening his knife as he dived.  The dog raced down the back-bone of the cow to the attack and Janie screamed and slipped far back on the tail of the cow, just out of reach of the dog’s angry jaws.</a:t>
            </a:r>
          </a:p>
          <a:p>
            <a:pPr>
              <a:buNone/>
            </a:pPr>
            <a:endParaRPr lang="en-US" sz="2400" dirty="0" smtClean="0"/>
          </a:p>
          <a:p>
            <a:pPr>
              <a:buNone/>
            </a:pPr>
            <a:r>
              <a:rPr lang="en-US" sz="2400" dirty="0" smtClean="0"/>
              <a:t>		--</a:t>
            </a:r>
            <a:r>
              <a:rPr lang="en-US" sz="2400" b="1" dirty="0" err="1" smtClean="0"/>
              <a:t>Zora</a:t>
            </a:r>
            <a:r>
              <a:rPr lang="en-US" sz="2400" b="1" dirty="0" smtClean="0"/>
              <a:t> Neale Hurston, </a:t>
            </a:r>
            <a:r>
              <a:rPr lang="en-US" sz="2400" b="1" i="1" dirty="0" smtClean="0"/>
              <a:t>Their Eyes Were Watching God</a:t>
            </a:r>
            <a:endParaRPr lang="en-US" sz="2400" b="1" i="1" dirty="0"/>
          </a:p>
        </p:txBody>
      </p:sp>
    </p:spTree>
  </p:cSld>
  <p:clrMapOvr>
    <a:masterClrMapping/>
  </p:clrMapOvr>
  <p:transition xmlns:p14="http://schemas.microsoft.com/office/powerpoint/2010/main" spd="med">
    <p:fade/>
  </p:transition>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219200"/>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838200" y="1981200"/>
            <a:ext cx="5105400" cy="4144963"/>
          </a:xfrm>
        </p:spPr>
        <p:txBody>
          <a:bodyPr>
            <a:normAutofit/>
          </a:bodyPr>
          <a:lstStyle/>
          <a:p>
            <a:pPr marL="457200" indent="-457200">
              <a:buAutoNum type="arabicPeriod"/>
            </a:pPr>
            <a:r>
              <a:rPr lang="en-US" sz="2400" dirty="0" smtClean="0"/>
              <a:t>Which details reveal that the dog has rabies?  What effect do these details have on the reader?</a:t>
            </a:r>
          </a:p>
          <a:p>
            <a:pPr marL="457200" indent="-457200">
              <a:buAutoNum type="arabicPeriod"/>
            </a:pPr>
            <a:r>
              <a:rPr lang="en-US" sz="2400" dirty="0" smtClean="0"/>
              <a:t>Contrast the details used to describe Tea Cake (the male protagonist) and Jane (the female protagonist).  What do these details reveal about the author’s attitude toward these two characters?</a:t>
            </a:r>
            <a:endParaRPr lang="en-US" sz="2400" dirty="0"/>
          </a:p>
        </p:txBody>
      </p:sp>
      <p:pic>
        <p:nvPicPr>
          <p:cNvPr id="4" name="Picture 3"/>
          <p:cNvPicPr>
            <a:picLocks noChangeAspect="1"/>
          </p:cNvPicPr>
          <p:nvPr/>
        </p:nvPicPr>
        <p:blipFill>
          <a:blip r:embed="rId2"/>
          <a:stretch>
            <a:fillRect/>
          </a:stretch>
        </p:blipFill>
        <p:spPr>
          <a:xfrm>
            <a:off x="5943600" y="2133600"/>
            <a:ext cx="2362200" cy="320040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8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685800" dist="38100" dir="2700000" algn="tl">
                    <a:srgbClr val="000000">
                      <a:alpha val="43000"/>
                    </a:srgbClr>
                  </a:outerShdw>
                </a:effectLst>
              </a:rPr>
              <a:t>Response</a:t>
            </a:r>
            <a:endParaRPr lang="en-US" sz="5400" dirty="0">
              <a:effectLst>
                <a:outerShdw blurRad="685800" dist="38100" dir="2700000" algn="tl">
                  <a:srgbClr val="000000">
                    <a:alpha val="43000"/>
                  </a:srgbClr>
                </a:outerShdw>
              </a:effectLst>
            </a:endParaRPr>
          </a:p>
        </p:txBody>
      </p:sp>
      <p:sp>
        <p:nvSpPr>
          <p:cNvPr id="3" name="Content Placeholder 2"/>
          <p:cNvSpPr>
            <a:spLocks noGrp="1"/>
          </p:cNvSpPr>
          <p:nvPr>
            <p:ph idx="1"/>
          </p:nvPr>
        </p:nvSpPr>
        <p:spPr/>
        <p:txBody>
          <a:bodyPr>
            <a:normAutofit lnSpcReduction="10000"/>
          </a:bodyPr>
          <a:lstStyle/>
          <a:p>
            <a:pPr marL="457200" indent="-457200">
              <a:buAutoNum type="arabicPeriod"/>
            </a:pPr>
            <a:r>
              <a:rPr lang="en-US" sz="2400" dirty="0" smtClean="0"/>
              <a:t>The details that reveal the dog has rabies are the dog’s </a:t>
            </a:r>
            <a:r>
              <a:rPr lang="en-US" sz="2400" b="1" i="1" dirty="0" smtClean="0"/>
              <a:t>growling like a lion</a:t>
            </a:r>
            <a:r>
              <a:rPr lang="en-US" sz="2400" b="1" dirty="0" smtClean="0"/>
              <a:t>, the </a:t>
            </a:r>
            <a:r>
              <a:rPr lang="en-US" sz="2400" b="1" i="1" dirty="0" smtClean="0"/>
              <a:t>stiff-standing hackles</a:t>
            </a:r>
            <a:r>
              <a:rPr lang="en-US" sz="2400" b="1" dirty="0" smtClean="0"/>
              <a:t>, the </a:t>
            </a:r>
            <a:r>
              <a:rPr lang="en-US" sz="2400" b="1" i="1" dirty="0" smtClean="0"/>
              <a:t>uncovered teeth</a:t>
            </a:r>
            <a:r>
              <a:rPr lang="en-US" sz="2400" b="1" dirty="0" smtClean="0"/>
              <a:t>, the </a:t>
            </a:r>
            <a:r>
              <a:rPr lang="en-US" sz="2400" b="1" i="1" dirty="0" smtClean="0"/>
              <a:t>fur</a:t>
            </a:r>
            <a:r>
              <a:rPr lang="en-US" sz="2400" i="1" dirty="0" smtClean="0"/>
              <a:t>y</a:t>
            </a:r>
            <a:r>
              <a:rPr lang="en-US" sz="2400" dirty="0" smtClean="0"/>
              <a:t>, the frantic run to attack Janie, and the </a:t>
            </a:r>
            <a:r>
              <a:rPr lang="en-US" sz="2400" b="1" i="1" dirty="0" smtClean="0"/>
              <a:t>angry jaws</a:t>
            </a:r>
            <a:r>
              <a:rPr lang="en-US" sz="2400" dirty="0" smtClean="0"/>
              <a:t>.  These details re-create the terror of the scene and make the reader a full participant in the action.</a:t>
            </a:r>
          </a:p>
          <a:p>
            <a:pPr marL="457200" indent="-457200">
              <a:buAutoNum type="arabicPeriod"/>
            </a:pPr>
            <a:r>
              <a:rPr lang="en-US" sz="2400" dirty="0" smtClean="0"/>
              <a:t>The details used to describe Tea cake show him to be active and in control:  He </a:t>
            </a:r>
            <a:r>
              <a:rPr lang="en-US" sz="2400" b="1" i="1" dirty="0" smtClean="0"/>
              <a:t>splits</a:t>
            </a:r>
            <a:r>
              <a:rPr lang="en-US" sz="2400" dirty="0" smtClean="0"/>
              <a:t> the water, </a:t>
            </a:r>
            <a:r>
              <a:rPr lang="en-US" sz="2400" b="1" i="1" dirty="0" smtClean="0"/>
              <a:t>opens</a:t>
            </a:r>
            <a:r>
              <a:rPr lang="en-US" sz="2400" dirty="0" smtClean="0"/>
              <a:t> his knife, and </a:t>
            </a:r>
            <a:r>
              <a:rPr lang="en-US" sz="2400" b="1" i="1" dirty="0" smtClean="0"/>
              <a:t>dives</a:t>
            </a:r>
            <a:r>
              <a:rPr lang="en-US" sz="2400" b="1" dirty="0" smtClean="0"/>
              <a:t>.  </a:t>
            </a:r>
            <a:r>
              <a:rPr lang="en-US" sz="2400" dirty="0" smtClean="0"/>
              <a:t>Janie, on the other hand, is described with details that are passive and helpless: She </a:t>
            </a:r>
            <a:r>
              <a:rPr lang="en-US" sz="2400" b="1" i="1" dirty="0" smtClean="0"/>
              <a:t>screams</a:t>
            </a:r>
            <a:r>
              <a:rPr lang="en-US" sz="2400" dirty="0" smtClean="0"/>
              <a:t> and </a:t>
            </a:r>
            <a:r>
              <a:rPr lang="en-US" sz="2400" b="1" i="1" dirty="0" smtClean="0"/>
              <a:t>slips</a:t>
            </a:r>
            <a:r>
              <a:rPr lang="en-US" sz="2400" dirty="0" smtClean="0"/>
              <a:t> out of reach.  These details reveal a traditional attitude toward men, women, and these two characters: men (specifically, Tea Cake) are proactive, purposeful and protective: women (specifically, Jane) are reactive, passive and protected.</a:t>
            </a:r>
            <a:endParaRPr lang="en-US" sz="2400" dirty="0"/>
          </a:p>
        </p:txBody>
      </p:sp>
    </p:spTree>
  </p:cSld>
  <p:clrMapOvr>
    <a:masterClrMapping/>
  </p:clrMapOvr>
  <p:transition xmlns:p14="http://schemas.microsoft.com/office/powerpoint/2010/main" spd="med">
    <p:fade/>
  </p:transition>
</p:sld>
</file>

<file path=ppt/slides/slide8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glow rad="101600">
                    <a:schemeClr val="accent1">
                      <a:lumMod val="60000"/>
                      <a:lumOff val="40000"/>
                      <a:alpha val="75000"/>
                    </a:schemeClr>
                  </a:glow>
                  <a:outerShdw blurRad="76200" dist="50800" dir="5400000" algn="tl" rotWithShape="0">
                    <a:srgbClr val="000000">
                      <a:alpha val="65000"/>
                    </a:srgbClr>
                  </a:outerShdw>
                </a:effectLst>
              </a:rPr>
              <a:t>Detail #3</a:t>
            </a:r>
            <a:endParaRPr lang="en-US" sz="5400" dirty="0">
              <a:effectLst>
                <a:glow rad="101600">
                  <a:schemeClr val="accent1">
                    <a:lumMod val="60000"/>
                    <a:lumOff val="40000"/>
                    <a:alpha val="75000"/>
                  </a:schemeClr>
                </a:glow>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b="1" dirty="0" smtClean="0"/>
              <a:t>          </a:t>
            </a:r>
            <a:r>
              <a:rPr lang="en-US" sz="2400" dirty="0" smtClean="0"/>
              <a:t>We went upstairs, through period bedrooms swathed in rose and lavender silk and vivid with new flowers, through dressing-rooms and poolrooms, and bathrooms, with sunken baths –intruding into one chamber where a disheveled man in pajamas was doing liver exercises on the floor.</a:t>
            </a:r>
          </a:p>
          <a:p>
            <a:pPr>
              <a:buNone/>
            </a:pPr>
            <a:endParaRPr lang="en-US" sz="2400" b="1" dirty="0" smtClean="0"/>
          </a:p>
          <a:p>
            <a:pPr>
              <a:buNone/>
            </a:pPr>
            <a:r>
              <a:rPr lang="en-US" sz="2400" b="1" dirty="0" smtClean="0"/>
              <a:t>				--F. Scott Fitzgerald, </a:t>
            </a:r>
            <a:r>
              <a:rPr lang="en-US" sz="2400" b="1" i="1" dirty="0" smtClean="0"/>
              <a:t>The Great Gatsby</a:t>
            </a:r>
            <a:endParaRPr lang="en-US" sz="2400" b="1" i="1" dirty="0"/>
          </a:p>
        </p:txBody>
      </p:sp>
    </p:spTree>
  </p:cSld>
  <p:clrMapOvr>
    <a:masterClrMapping/>
  </p:clrMapOvr>
  <p:transition xmlns:p14="http://schemas.microsoft.com/office/powerpoint/2010/main" spd="med">
    <p:fade/>
  </p:transition>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4724400" cy="4525963"/>
          </a:xfrm>
        </p:spPr>
        <p:txBody>
          <a:bodyPr>
            <a:normAutofit lnSpcReduction="10000"/>
          </a:bodyPr>
          <a:lstStyle/>
          <a:p>
            <a:pPr marL="457200" indent="-457200">
              <a:buAutoNum type="arabicPeriod"/>
            </a:pPr>
            <a:r>
              <a:rPr lang="en-US" sz="2400" dirty="0" smtClean="0"/>
              <a:t>List three general adjectives that you could use to describe this house.  Explain the connection between the detail in Fitzgerald’s sentence and the adjectives you have chosen.</a:t>
            </a:r>
          </a:p>
          <a:p>
            <a:pPr marL="457200" indent="-457200">
              <a:buAutoNum type="arabicPeriod"/>
            </a:pPr>
            <a:endParaRPr lang="en-US" sz="2400" dirty="0" smtClean="0"/>
          </a:p>
          <a:p>
            <a:pPr marL="457200" indent="-457200">
              <a:buFont typeface="+mj-lt"/>
              <a:buAutoNum type="arabicPeriod"/>
            </a:pPr>
            <a:r>
              <a:rPr lang="en-US" sz="2400" dirty="0" smtClean="0"/>
              <a:t>How does the </a:t>
            </a:r>
            <a:r>
              <a:rPr lang="en-US" sz="2400" b="1" i="1" dirty="0" smtClean="0"/>
              <a:t>disheveled man in pajamas…doing liver exercises on the floor</a:t>
            </a:r>
            <a:r>
              <a:rPr lang="en-US" sz="2400" dirty="0" smtClean="0"/>
              <a:t> help create the mood and atmosphere of the house?</a:t>
            </a:r>
            <a:endParaRPr lang="en-US" sz="2400" dirty="0"/>
          </a:p>
        </p:txBody>
      </p:sp>
      <p:pic>
        <p:nvPicPr>
          <p:cNvPr id="4" name="Picture 3"/>
          <p:cNvPicPr>
            <a:picLocks noChangeAspect="1"/>
          </p:cNvPicPr>
          <p:nvPr/>
        </p:nvPicPr>
        <p:blipFill>
          <a:blip r:embed="rId2"/>
          <a:stretch>
            <a:fillRect/>
          </a:stretch>
        </p:blipFill>
        <p:spPr>
          <a:xfrm>
            <a:off x="5410200" y="1143000"/>
            <a:ext cx="3352800" cy="4114799"/>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8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749300" dist="38100" dir="2700000" algn="tl">
                    <a:srgbClr val="000000">
                      <a:alpha val="43000"/>
                    </a:srgbClr>
                  </a:outerShdw>
                </a:effectLst>
              </a:rPr>
              <a:t>Response</a:t>
            </a:r>
            <a:endParaRPr lang="en-US" sz="5400" dirty="0">
              <a:effectLst>
                <a:outerShdw blurRad="7493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sz="2400" dirty="0" smtClean="0"/>
              <a:t>Students’ lists may include such adjectives as </a:t>
            </a:r>
            <a:r>
              <a:rPr lang="en-US" sz="2400" b="1" i="1" dirty="0" smtClean="0"/>
              <a:t>lavish, ornate, rich, expensive, costly, elegant, grandiose, pompous, flashy, ostentations, flamboyant, gaudy, decadent, showy and splendid</a:t>
            </a:r>
            <a:r>
              <a:rPr lang="en-US" sz="2400" i="1" dirty="0" smtClean="0"/>
              <a:t>.  </a:t>
            </a:r>
            <a:r>
              <a:rPr lang="en-US" sz="2400" dirty="0" smtClean="0"/>
              <a:t>The connections to Fitzgerald’s details will vary with the adjectives the students choose.</a:t>
            </a:r>
          </a:p>
          <a:p>
            <a:pPr marL="514350" indent="-514350">
              <a:buFont typeface="+mj-lt"/>
              <a:buAutoNum type="arabicPeriod"/>
            </a:pPr>
            <a:r>
              <a:rPr lang="en-US" sz="2400" dirty="0" smtClean="0"/>
              <a:t>Details about the man contribute to the decadent mood of the house.  It is as if the man is simply another part of the décor, a guest with little productive to do.  The fact that he is </a:t>
            </a:r>
            <a:r>
              <a:rPr lang="en-US" sz="2400" b="1" i="1" dirty="0" smtClean="0"/>
              <a:t>disheveled</a:t>
            </a:r>
            <a:r>
              <a:rPr lang="en-US" sz="2400" dirty="0" smtClean="0"/>
              <a:t> hints at overindulgence, a lack of discipline and order.</a:t>
            </a:r>
            <a:endParaRPr lang="en-US" sz="2400" dirty="0"/>
          </a:p>
        </p:txBody>
      </p:sp>
    </p:spTree>
  </p:cSld>
  <p:clrMapOvr>
    <a:masterClrMapping/>
  </p:clrMapOvr>
  <p:transition xmlns:p14="http://schemas.microsoft.com/office/powerpoint/2010/main" spd="med">
    <p:fade/>
  </p:transition>
</p:sld>
</file>

<file path=ppt/slides/slide8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outerShdw blurRad="76200" dist="50800" dir="5400000" algn="tl" rotWithShape="0">
                    <a:srgbClr val="000000">
                      <a:alpha val="65000"/>
                    </a:srgbClr>
                  </a:outerShdw>
                </a:effectLst>
              </a:rPr>
              <a:t>Detail #4</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An old man, Don Tomasito, the baker, played the tuba.  When he blew into the huge mouthpiece, his face would turn purple and his thousand wrinkles would disappear as his skin filled out.</a:t>
            </a:r>
          </a:p>
          <a:p>
            <a:pPr>
              <a:buNone/>
            </a:pPr>
            <a:endParaRPr lang="en-US" sz="2400" dirty="0" smtClean="0"/>
          </a:p>
          <a:p>
            <a:pPr>
              <a:buNone/>
            </a:pPr>
            <a:r>
              <a:rPr lang="en-US" sz="2400" dirty="0" smtClean="0"/>
              <a:t>				--</a:t>
            </a:r>
            <a:r>
              <a:rPr lang="en-US" sz="2400" b="1" dirty="0" smtClean="0"/>
              <a:t>Alberto Alvaro Rios, “The Iguana Killer”</a:t>
            </a:r>
            <a:endParaRPr lang="en-US" sz="2400" b="1" dirty="0"/>
          </a:p>
        </p:txBody>
      </p:sp>
    </p:spTree>
  </p:cSld>
  <p:clrMapOvr>
    <a:masterClrMapping/>
  </p:clrMapOvr>
  <p:transition xmlns:p14="http://schemas.microsoft.com/office/powerpoint/2010/main" spd="med">
    <p:fade/>
  </p:transition>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066800"/>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4572000" cy="4525963"/>
          </a:xfrm>
        </p:spPr>
        <p:txBody>
          <a:bodyPr>
            <a:normAutofit fontScale="92500" lnSpcReduction="10000"/>
          </a:bodyPr>
          <a:lstStyle/>
          <a:p>
            <a:pPr marL="457200" indent="-457200">
              <a:buAutoNum type="arabicPeriod"/>
            </a:pPr>
            <a:r>
              <a:rPr lang="en-US" sz="2400" dirty="0" smtClean="0"/>
              <a:t>The first sentence is a general statement.  How does the second sentence enrich and intensify the first?</a:t>
            </a:r>
          </a:p>
          <a:p>
            <a:pPr marL="457200" indent="-457200">
              <a:buAutoNum type="arabicPeriod"/>
            </a:pPr>
            <a:r>
              <a:rPr lang="en-US" sz="2400" dirty="0" smtClean="0"/>
              <a:t>Contrast the second sentence with the following:</a:t>
            </a:r>
          </a:p>
          <a:p>
            <a:pPr marL="457200" indent="-457200">
              <a:buNone/>
            </a:pPr>
            <a:r>
              <a:rPr lang="en-US" sz="2400" dirty="0" smtClean="0"/>
              <a:t>		</a:t>
            </a:r>
            <a:r>
              <a:rPr lang="en-US" sz="2400" b="1" i="1" dirty="0" smtClean="0"/>
              <a:t>When he blew the tuba, his      	face turned purple and his 	cheeks puffed out.</a:t>
            </a:r>
          </a:p>
          <a:p>
            <a:pPr marL="457200" indent="-457200">
              <a:buNone/>
            </a:pPr>
            <a:r>
              <a:rPr lang="en-US" sz="2400" dirty="0" smtClean="0"/>
              <a:t>      Which sentence more effectively expresses an attitude toward Tomasito?  What is that attitude and how is it communicated?</a:t>
            </a:r>
            <a:endParaRPr lang="en-US" sz="2400" dirty="0"/>
          </a:p>
        </p:txBody>
      </p:sp>
      <p:pic>
        <p:nvPicPr>
          <p:cNvPr id="4" name="Picture 3"/>
          <p:cNvPicPr>
            <a:picLocks noChangeAspect="1"/>
          </p:cNvPicPr>
          <p:nvPr/>
        </p:nvPicPr>
        <p:blipFill>
          <a:blip r:embed="rId2"/>
          <a:stretch>
            <a:fillRect/>
          </a:stretch>
        </p:blipFill>
        <p:spPr>
          <a:xfrm>
            <a:off x="5334000" y="1371600"/>
            <a:ext cx="3048000" cy="3352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xmlns:p14="http://schemas.microsoft.com/office/powerpoint/2010/main" spd="med">
    <p:fade/>
  </p:transition>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800100" dist="38100" dir="2700000" algn="tl">
                    <a:srgbClr val="000000">
                      <a:alpha val="43000"/>
                    </a:srgbClr>
                  </a:outerShdw>
                </a:effectLst>
              </a:rPr>
              <a:t>Response</a:t>
            </a:r>
            <a:endParaRPr lang="en-US" sz="5400" dirty="0">
              <a:effectLst>
                <a:outerShdw blurRad="8001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It brings the scene into sharp focus.  By describing the specific details of his face, the author communicates the intensity of the effort; and the reader can almost hear the sound of the tuba.</a:t>
            </a:r>
          </a:p>
          <a:p>
            <a:pPr marL="457200" indent="-457200">
              <a:buAutoNum type="arabicPeriod"/>
            </a:pPr>
            <a:r>
              <a:rPr lang="en-US" sz="2400" dirty="0" smtClean="0"/>
              <a:t>Rios’s sentence more effectively communicates an attitude toward Tomasito.  The attitude is one of admiration.  Tomasito is an old man.  Nevertheless, he blows into a huge mouthpiece, suggesting power.  Further, his wrinkles disappear as he blows into the trumpet, indicating a timelessness, a return to youthful vigor as he plays.</a:t>
            </a:r>
            <a:endParaRPr lang="en-US" sz="2400" dirty="0"/>
          </a:p>
        </p:txBody>
      </p:sp>
    </p:spTree>
  </p:cSld>
  <p:clrMapOvr>
    <a:masterClrMapping/>
  </p:clrMapOvr>
  <p:transition xmlns:p14="http://schemas.microsoft.com/office/powerpoint/2010/main" spd="med">
    <p:fade/>
  </p:transition>
</p:sld>
</file>

<file path=ppt/slides/slide8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glow rad="101600">
                    <a:schemeClr val="accent1">
                      <a:lumMod val="60000"/>
                      <a:lumOff val="40000"/>
                      <a:alpha val="75000"/>
                    </a:schemeClr>
                  </a:glow>
                  <a:outerShdw blurRad="76200" dist="50800" dir="5400000" algn="tl" rotWithShape="0">
                    <a:srgbClr val="000000">
                      <a:alpha val="65000"/>
                    </a:srgbClr>
                  </a:outerShdw>
                </a:effectLst>
              </a:rPr>
              <a:t>Detail #5</a:t>
            </a:r>
            <a:endParaRPr lang="en-US" sz="5400" dirty="0">
              <a:effectLst>
                <a:glow rad="101600">
                  <a:schemeClr val="accent1">
                    <a:lumMod val="60000"/>
                    <a:lumOff val="40000"/>
                    <a:alpha val="75000"/>
                  </a:schemeClr>
                </a:glow>
                <a:outerShdw blurRad="76200" dist="50800" dir="5400000" algn="tl" rotWithShape="0">
                  <a:srgbClr val="000000">
                    <a:alpha val="65000"/>
                  </a:srgbClr>
                </a:outerShdw>
              </a:effectLst>
            </a:endParaRPr>
          </a:p>
        </p:txBody>
      </p:sp>
      <p:sp>
        <p:nvSpPr>
          <p:cNvPr id="3" name="Content Placeholder 2"/>
          <p:cNvSpPr>
            <a:spLocks noGrp="1"/>
          </p:cNvSpPr>
          <p:nvPr>
            <p:ph idx="1"/>
          </p:nvPr>
        </p:nvSpPr>
        <p:spPr>
          <a:xfrm>
            <a:off x="457200" y="1371600"/>
            <a:ext cx="8305800" cy="5181600"/>
          </a:xfrm>
        </p:spPr>
        <p:txBody>
          <a:bodyPr>
            <a:normAutofit lnSpcReduction="10000"/>
          </a:bodyPr>
          <a:lstStyle/>
          <a:p>
            <a:pPr>
              <a:buNone/>
            </a:pPr>
            <a:r>
              <a:rPr lang="en-US" sz="2400" b="1" dirty="0" smtClean="0"/>
              <a:t>Consider:</a:t>
            </a:r>
          </a:p>
          <a:p>
            <a:pPr>
              <a:buNone/>
            </a:pPr>
            <a:r>
              <a:rPr lang="en-US" sz="2400" dirty="0" smtClean="0"/>
              <a:t>The wild gander leads his flock through the cool night,</a:t>
            </a:r>
          </a:p>
          <a:p>
            <a:pPr>
              <a:buNone/>
            </a:pPr>
            <a:r>
              <a:rPr lang="en-US" sz="2400" dirty="0" err="1" smtClean="0"/>
              <a:t>Ya</a:t>
            </a:r>
            <a:r>
              <a:rPr lang="en-US" sz="2400" dirty="0" smtClean="0"/>
              <a:t>-honk he says, and sounds it down to me like an invitation,</a:t>
            </a:r>
          </a:p>
          <a:p>
            <a:pPr>
              <a:buNone/>
            </a:pPr>
            <a:r>
              <a:rPr lang="en-US" sz="2400" dirty="0" smtClean="0"/>
              <a:t>The pert may suppose it meaningless, but I listening close,</a:t>
            </a:r>
          </a:p>
          <a:p>
            <a:pPr>
              <a:buNone/>
            </a:pPr>
            <a:r>
              <a:rPr lang="en-US" sz="2400" dirty="0" smtClean="0"/>
              <a:t>Find its purpose and place up there toward the wintery sky.</a:t>
            </a:r>
          </a:p>
          <a:p>
            <a:pPr>
              <a:buNone/>
            </a:pPr>
            <a:endParaRPr lang="en-US" sz="2400" dirty="0" smtClean="0"/>
          </a:p>
          <a:p>
            <a:pPr>
              <a:buNone/>
            </a:pPr>
            <a:r>
              <a:rPr lang="en-US" sz="2400" dirty="0" smtClean="0"/>
              <a:t>The sharp-</a:t>
            </a:r>
            <a:r>
              <a:rPr lang="en-US" sz="2400" dirty="0" err="1" smtClean="0"/>
              <a:t>hoof’d</a:t>
            </a:r>
            <a:r>
              <a:rPr lang="en-US" sz="2400" dirty="0" smtClean="0"/>
              <a:t> moose of the north, the cat on the house-sill, the chickadee, the prairie-dog,</a:t>
            </a:r>
          </a:p>
          <a:p>
            <a:pPr>
              <a:buNone/>
            </a:pPr>
            <a:r>
              <a:rPr lang="en-US" sz="2400" dirty="0" smtClean="0"/>
              <a:t>The litter of the grunting sow as they tug at her teats,</a:t>
            </a:r>
          </a:p>
          <a:p>
            <a:pPr>
              <a:buNone/>
            </a:pPr>
            <a:r>
              <a:rPr lang="en-US" sz="2400" dirty="0" smtClean="0"/>
              <a:t>The brood of the turkey-hen and she with her half-spread wings,</a:t>
            </a:r>
          </a:p>
          <a:p>
            <a:pPr>
              <a:buNone/>
            </a:pPr>
            <a:r>
              <a:rPr lang="en-US" sz="2400" dirty="0" smtClean="0"/>
              <a:t>I see in them and myself the same old law.</a:t>
            </a:r>
          </a:p>
          <a:p>
            <a:pPr>
              <a:buNone/>
            </a:pPr>
            <a:r>
              <a:rPr lang="en-US" sz="2400" dirty="0" smtClean="0"/>
              <a:t>		     --</a:t>
            </a:r>
            <a:r>
              <a:rPr lang="en-US" sz="2400" b="1" dirty="0" smtClean="0"/>
              <a:t>Walt Whitman, “Song of Myself,</a:t>
            </a:r>
            <a:r>
              <a:rPr lang="en-US" sz="2400" b="1" i="1" dirty="0" smtClean="0"/>
              <a:t>” Leaves of Grass</a:t>
            </a:r>
            <a:endParaRPr lang="en-US" sz="2400" b="1" i="1" dirty="0"/>
          </a:p>
        </p:txBody>
      </p:sp>
    </p:spTree>
  </p:cSld>
  <p:clrMapOvr>
    <a:masterClrMapping/>
  </p:clrMapOvr>
  <p:transition xmlns:p14="http://schemas.microsoft.com/office/powerpoint/2010/main" spd="med">
    <p:fade/>
  </p:transition>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06562"/>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4876800" cy="4525963"/>
          </a:xfrm>
        </p:spPr>
        <p:txBody>
          <a:bodyPr>
            <a:normAutofit/>
          </a:bodyPr>
          <a:lstStyle/>
          <a:p>
            <a:pPr marL="457200" indent="-457200">
              <a:buAutoNum type="arabicPeriod"/>
            </a:pPr>
            <a:r>
              <a:rPr lang="en-US" sz="2400" dirty="0" smtClean="0"/>
              <a:t>What is the conclusion of the last line?  Which details in the passage support this conclusion?</a:t>
            </a:r>
          </a:p>
          <a:p>
            <a:pPr marL="457200" indent="-457200">
              <a:buAutoNum type="arabicPeriod"/>
            </a:pPr>
            <a:endParaRPr lang="en-US" sz="2400" dirty="0" smtClean="0"/>
          </a:p>
          <a:p>
            <a:pPr marL="457200" indent="-457200">
              <a:buAutoNum type="arabicPeriod"/>
            </a:pPr>
            <a:r>
              <a:rPr lang="en-US" sz="2400" dirty="0" smtClean="0"/>
              <a:t>The animals in these stanzas are specific and detailed.  In contrast, the ambience (</a:t>
            </a:r>
            <a:r>
              <a:rPr lang="en-US" sz="2400" b="1" i="1" dirty="0" smtClean="0"/>
              <a:t>the cool night, the wintery sky</a:t>
            </a:r>
            <a:r>
              <a:rPr lang="en-US" sz="2400" dirty="0" smtClean="0"/>
              <a:t>) is more general.  What attitude is revealed by this difference?</a:t>
            </a:r>
            <a:endParaRPr lang="en-US" sz="2400" dirty="0"/>
          </a:p>
        </p:txBody>
      </p:sp>
      <p:pic>
        <p:nvPicPr>
          <p:cNvPr id="4" name="Picture 3"/>
          <p:cNvPicPr>
            <a:picLocks noChangeAspect="1"/>
          </p:cNvPicPr>
          <p:nvPr/>
        </p:nvPicPr>
        <p:blipFill>
          <a:blip r:embed="rId2"/>
          <a:stretch>
            <a:fillRect/>
          </a:stretch>
        </p:blipFill>
        <p:spPr>
          <a:xfrm>
            <a:off x="5867400" y="1676400"/>
            <a:ext cx="2362200" cy="35052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9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723900" dist="38100" dir="2700000" algn="tl">
                    <a:srgbClr val="000000">
                      <a:alpha val="43000"/>
                    </a:srgbClr>
                  </a:outerShdw>
                </a:effectLst>
              </a:rPr>
              <a:t>Response</a:t>
            </a:r>
            <a:endParaRPr lang="en-US" sz="5400" dirty="0">
              <a:effectLst>
                <a:outerShdw blurRad="7239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a:buNone/>
            </a:pPr>
            <a:r>
              <a:rPr lang="en-US" sz="2400" dirty="0" smtClean="0"/>
              <a:t> 1.  The conclusion of the last line is that the “I” or persona of the poem is at one with all creatures and subject to the same laws: life, procreations, and ultimately death.  Details that support this conclusion are the perceived invitation of the wild gander; the variety of animal life in line 5 </a:t>
            </a:r>
            <a:r>
              <a:rPr lang="en-US" sz="2400" b="1" dirty="0" smtClean="0"/>
              <a:t>(the lack of detail in this line indicates an equality of the animals form, the belief that no animal is more important than another</a:t>
            </a:r>
            <a:r>
              <a:rPr lang="en-US" sz="2400" dirty="0" smtClean="0"/>
              <a:t>); the sow with her young; and the turkey-hen with her brood.  The persona of the poem gives equal weight to his own experience and the experience of other animals.</a:t>
            </a:r>
            <a:endParaRPr lang="en-US" sz="2400" dirty="0"/>
          </a:p>
        </p:txBody>
      </p:sp>
    </p:spTree>
  </p:cSld>
  <p:clrMapOvr>
    <a:masterClrMapping/>
  </p:clrMapOvr>
  <p:transition xmlns:p14="http://schemas.microsoft.com/office/powerpoint/2010/main" spd="med">
    <p:fade/>
  </p:transition>
</p:sld>
</file>

<file path=ppt/slides/slide9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FFFFA9"/>
            </a:gs>
            <a:gs pos="100000">
              <a:srgbClr val="FFFFFF"/>
            </a:gs>
            <a:gs pos="50000">
              <a:srgbClr val="FFFFA9"/>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914400" dist="38100" dir="2700000" algn="tl">
                    <a:srgbClr val="000000">
                      <a:alpha val="43000"/>
                    </a:srgbClr>
                  </a:outerShdw>
                </a:effectLst>
              </a:rPr>
              <a:t>Response (continued)</a:t>
            </a:r>
            <a:endParaRPr lang="en-US" sz="5400" dirty="0">
              <a:effectLst>
                <a:outerShdw blurRad="9144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a:buNone/>
            </a:pPr>
            <a:r>
              <a:rPr lang="en-US" sz="2400" dirty="0" smtClean="0"/>
              <a:t>2.  The difference in the use of detail reveals a difference in attitude.  Animals and humans are enmeshed in rhythms of birth, life, and death.  The sky and the night are impersonal and impassive: they do not embody the life and death rhythms of animals.  Since the sky and the night are not the focus of these lines, they are best described in general terms.  Extensive detail is reserved for what is given higher value in the poem.</a:t>
            </a:r>
            <a:endParaRPr lang="en-US" sz="2400" dirty="0"/>
          </a:p>
        </p:txBody>
      </p:sp>
    </p:spTree>
  </p:cSld>
  <p:clrMapOvr>
    <a:masterClrMapping/>
  </p:clrMapOvr>
  <p:transition xmlns:p14="http://schemas.microsoft.com/office/powerpoint/2010/main" spd="med">
    <p:fade/>
  </p:transition>
</p:sld>
</file>

<file path=ppt/slides/slide9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glow rad="101600">
                    <a:schemeClr val="accent1">
                      <a:lumMod val="60000"/>
                      <a:lumOff val="40000"/>
                      <a:alpha val="75000"/>
                    </a:schemeClr>
                  </a:glow>
                  <a:outerShdw blurRad="76200" dist="50800" dir="5400000" algn="tl" rotWithShape="0">
                    <a:srgbClr val="000000">
                      <a:alpha val="65000"/>
                    </a:srgbClr>
                  </a:outerShdw>
                </a:effectLst>
              </a:rPr>
              <a:t>Detail #6</a:t>
            </a:r>
            <a:endParaRPr lang="en-US" sz="5400" dirty="0">
              <a:effectLst>
                <a:glow rad="101600">
                  <a:schemeClr val="accent1">
                    <a:lumMod val="60000"/>
                    <a:lumOff val="40000"/>
                    <a:alpha val="75000"/>
                  </a:schemeClr>
                </a:glow>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a:t>
            </a:r>
            <a:r>
              <a:rPr lang="en-US" sz="2400" b="1" dirty="0" smtClean="0"/>
              <a:t>CHARLEY (to WILLY):  </a:t>
            </a:r>
            <a:r>
              <a:rPr lang="en-US" sz="2400" dirty="0" smtClean="0"/>
              <a:t>Why must everybody like you?  Who liked J.P. Morgan?  Was he impressive? In a Turkish bath he’d look like a butcher.  But with his pockets on he was very well liked.  Now listen, Willy, I know you don’t like me, and nobody can say I’m in love with you, but I’ll give you a job because—just for the hell of it, put it that way.  Now what do you say?</a:t>
            </a:r>
          </a:p>
          <a:p>
            <a:pPr>
              <a:buNone/>
            </a:pPr>
            <a:endParaRPr lang="en-US" sz="2400" dirty="0" smtClean="0"/>
          </a:p>
          <a:p>
            <a:pPr>
              <a:buNone/>
            </a:pPr>
            <a:r>
              <a:rPr lang="en-US" sz="2400" dirty="0" smtClean="0"/>
              <a:t>				--</a:t>
            </a:r>
            <a:r>
              <a:rPr lang="en-US" sz="2400" b="1" dirty="0" smtClean="0"/>
              <a:t>Arthur Miller, </a:t>
            </a:r>
            <a:r>
              <a:rPr lang="en-US" sz="2400" b="1" i="1" dirty="0" smtClean="0"/>
              <a:t>Death of a Salesman</a:t>
            </a:r>
            <a:endParaRPr lang="en-US" sz="2400" b="1" i="1" dirty="0"/>
          </a:p>
        </p:txBody>
      </p:sp>
    </p:spTree>
  </p:cSld>
  <p:clrMapOvr>
    <a:masterClrMapping/>
  </p:clrMapOvr>
  <p:transition xmlns:p14="http://schemas.microsoft.com/office/powerpoint/2010/main" spd="med">
    <p:fade/>
  </p:transition>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371600"/>
            <a:ext cx="8229600" cy="4754563"/>
          </a:xfrm>
        </p:spPr>
        <p:txBody>
          <a:bodyPr>
            <a:normAutofit/>
          </a:bodyPr>
          <a:lstStyle/>
          <a:p>
            <a:pPr marL="457200" indent="-457200">
              <a:buAutoNum type="arabicPeriod"/>
            </a:pPr>
            <a:r>
              <a:rPr lang="en-US" sz="2400" dirty="0" smtClean="0"/>
              <a:t>Who was J.P. Morgan?  What is a Turkish bath?  What picture comes to mind when someone is said to look like a butcher?  How do these details contribute to the point Charley is trying to make?</a:t>
            </a:r>
          </a:p>
          <a:p>
            <a:pPr marL="457200" indent="-457200">
              <a:buAutoNum type="arabicPeriod"/>
            </a:pPr>
            <a:r>
              <a:rPr lang="en-US" sz="2400" dirty="0" smtClean="0"/>
              <a:t>How would the passage be different if Charley said J.P. Morgan would look like a baker in a Turkish bath?</a:t>
            </a:r>
            <a:endParaRPr lang="en-US" sz="2400" dirty="0"/>
          </a:p>
        </p:txBody>
      </p:sp>
      <p:pic>
        <p:nvPicPr>
          <p:cNvPr id="4" name="Picture 3"/>
          <p:cNvPicPr>
            <a:picLocks noChangeAspect="1"/>
          </p:cNvPicPr>
          <p:nvPr/>
        </p:nvPicPr>
        <p:blipFill>
          <a:blip r:embed="rId2"/>
          <a:stretch>
            <a:fillRect/>
          </a:stretch>
        </p:blipFill>
        <p:spPr>
          <a:xfrm>
            <a:off x="4038600" y="3810000"/>
            <a:ext cx="4521200" cy="25146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9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FFFFA9"/>
            </a:gs>
            <a:gs pos="100000">
              <a:srgbClr val="FFFFFF"/>
            </a:gs>
            <a:gs pos="50000">
              <a:srgbClr val="FFFFA9"/>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80000" dist="40000" dir="5040000" algn="tl">
                    <a:srgbClr val="000000">
                      <a:alpha val="30000"/>
                    </a:srgbClr>
                  </a:outerShdw>
                </a:effectLst>
              </a:rPr>
              <a:t>Response</a:t>
            </a:r>
            <a:endParaRPr lang="en-US" sz="5400" dirty="0"/>
          </a:p>
        </p:txBody>
      </p:sp>
      <p:sp>
        <p:nvSpPr>
          <p:cNvPr id="3" name="Content Placeholder 2"/>
          <p:cNvSpPr>
            <a:spLocks noGrp="1"/>
          </p:cNvSpPr>
          <p:nvPr>
            <p:ph idx="1"/>
          </p:nvPr>
        </p:nvSpPr>
        <p:spPr/>
        <p:txBody>
          <a:bodyPr>
            <a:normAutofit fontScale="92500" lnSpcReduction="10000"/>
          </a:bodyPr>
          <a:lstStyle/>
          <a:p>
            <a:pPr>
              <a:buNone/>
            </a:pPr>
            <a:r>
              <a:rPr lang="en-US" sz="2400" dirty="0" smtClean="0"/>
              <a:t>1.  John Pierpont Morgan (1837-1913) was an U.S. businessman, financier, and steel industrialist.  He co-founded the US Steel Corporation in 1901 and served as chairman from 1927 until 1932.  He is mentioned here because of his wealth and influence.  A Turkish bath is a public bath in which the bather passes through a series of steam rooms of increasing temperature and then receives a rubdown, massage, and cold shower.  A butcher is usually pictured as someone large, strong, and somewhat overweight.  The stereotype contrasts with the refined image of someone of great wealth and sophistication, like J.P. Morgan.  J.P. Morgan was rich and influential, yet he won no beauty or popularity contest.  The details about J.P. Morgan illustrate and exemplify the point that it isn’t necessary for everyone to like Willy or for Willy to be “impressive.”</a:t>
            </a:r>
            <a:endParaRPr lang="en-US" sz="2400" dirty="0"/>
          </a:p>
        </p:txBody>
      </p:sp>
    </p:spTree>
  </p:cSld>
  <p:clrMapOvr>
    <a:masterClrMapping/>
  </p:clrMapOvr>
  <p:transition xmlns:p14="http://schemas.microsoft.com/office/powerpoint/2010/main" spd="med">
    <p:fade/>
  </p:transition>
</p:sld>
</file>

<file path=ppt/slides/slide9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FFFFA9"/>
            </a:gs>
            <a:gs pos="100000">
              <a:srgbClr val="FFFFFF"/>
            </a:gs>
            <a:gs pos="50000">
              <a:srgbClr val="FFFFA9"/>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80000" dist="40000" dir="5040000" algn="tl">
                    <a:srgbClr val="000000">
                      <a:alpha val="30000"/>
                    </a:srgbClr>
                  </a:outerShdw>
                </a:effectLst>
              </a:rPr>
              <a:t>Response (continued)</a:t>
            </a:r>
            <a:endParaRPr lang="en-US" sz="5400" dirty="0"/>
          </a:p>
        </p:txBody>
      </p:sp>
      <p:sp>
        <p:nvSpPr>
          <p:cNvPr id="3" name="Content Placeholder 2"/>
          <p:cNvSpPr>
            <a:spLocks noGrp="1"/>
          </p:cNvSpPr>
          <p:nvPr>
            <p:ph idx="1"/>
          </p:nvPr>
        </p:nvSpPr>
        <p:spPr/>
        <p:txBody>
          <a:bodyPr>
            <a:normAutofit/>
          </a:bodyPr>
          <a:lstStyle/>
          <a:p>
            <a:pPr>
              <a:buNone/>
            </a:pPr>
            <a:r>
              <a:rPr lang="en-US" sz="2400" dirty="0" smtClean="0"/>
              <a:t>2.  A baker is usually pictured as somewhat overweight; but being a baker does not carry the connotation of brute force, of bone-cracking strength.  Further, a baker does not work with raw meat and blood, aspects of a butcher’s job that make him seem more coarse, less refined.  A baker is more “earthy.” He creates while a butcher dismembers.  If J.P. Morgan “looked like a baker,” the passage would be softened and Charley would have a weaker argument.</a:t>
            </a:r>
            <a:endParaRPr lang="en-US" sz="2400" dirty="0"/>
          </a:p>
        </p:txBody>
      </p:sp>
    </p:spTree>
  </p:cSld>
  <p:clrMapOvr>
    <a:masterClrMapping/>
  </p:clrMapOvr>
  <p:transition xmlns:p14="http://schemas.microsoft.com/office/powerpoint/2010/main" spd="med">
    <p:fade/>
  </p:transition>
</p:sld>
</file>

<file path=ppt/slides/slide9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 pos="75000">
              <a:srgbClr val="FFFFA9"/>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glow rad="101600">
                    <a:schemeClr val="accent1">
                      <a:lumMod val="60000"/>
                      <a:lumOff val="40000"/>
                      <a:alpha val="75000"/>
                    </a:schemeClr>
                  </a:glow>
                  <a:outerShdw blurRad="76200" dist="50800" dir="5400000" algn="tl" rotWithShape="0">
                    <a:srgbClr val="000000">
                      <a:alpha val="65000"/>
                    </a:srgbClr>
                  </a:outerShdw>
                </a:effectLst>
              </a:rPr>
              <a:t>Detail #7</a:t>
            </a:r>
            <a:endParaRPr lang="en-US" sz="5400" dirty="0">
              <a:effectLst>
                <a:glow rad="101600">
                  <a:schemeClr val="accent1">
                    <a:lumMod val="60000"/>
                    <a:lumOff val="40000"/>
                    <a:alpha val="75000"/>
                  </a:schemeClr>
                </a:glow>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To those who saw him often he seemed almost like two men: one the merry monarch of the hunt and banquet and procession, the friend of children, the patron of every kind of sport; the other the cold, acute observer of the audience chamber or the Council, watching vigilantly, weighing arguments, refusing except under the stress of great events to speak his own mind.</a:t>
            </a:r>
          </a:p>
          <a:p>
            <a:pPr>
              <a:buNone/>
            </a:pPr>
            <a:r>
              <a:rPr lang="en-US" sz="2400" dirty="0" smtClean="0"/>
              <a:t>	  </a:t>
            </a:r>
          </a:p>
          <a:p>
            <a:pPr>
              <a:buNone/>
            </a:pPr>
            <a:r>
              <a:rPr lang="en-US" sz="2400" b="1" dirty="0" smtClean="0"/>
              <a:t>		--Winston Churchill, “King Henry VIII,” </a:t>
            </a:r>
            <a:r>
              <a:rPr lang="en-US" sz="2400" b="1" i="1" dirty="0" smtClean="0"/>
              <a:t>Churchill’s History 	          of the English-Speaking Peoples</a:t>
            </a:r>
            <a:endParaRPr lang="en-US" sz="2400" b="1" i="1" dirty="0"/>
          </a:p>
        </p:txBody>
      </p:sp>
    </p:spTree>
  </p:cSld>
  <p:clrMapOvr>
    <a:masterClrMapping/>
  </p:clrMapOvr>
  <p:transition xmlns:p14="http://schemas.microsoft.com/office/powerpoint/2010/main" spd="med">
    <p:fade/>
  </p:transition>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219200"/>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Churchill draws attention to the contrasting sides of Henry VIII through detail.  How is the impact of this sentence strengthened by the order of the details’ presentation?</a:t>
            </a:r>
          </a:p>
          <a:p>
            <a:pPr marL="457200" indent="-457200">
              <a:buAutoNum type="arabicPeriod"/>
            </a:pPr>
            <a:r>
              <a:rPr lang="en-US" sz="2400" dirty="0" smtClean="0"/>
              <a:t>What is Churchill’s attitude toward Henry?  What specific details reveal this attitude?</a:t>
            </a:r>
            <a:endParaRPr lang="en-US" sz="2400" dirty="0"/>
          </a:p>
        </p:txBody>
      </p:sp>
      <p:pic>
        <p:nvPicPr>
          <p:cNvPr id="4" name="Picture 3"/>
          <p:cNvPicPr>
            <a:picLocks noChangeAspect="1"/>
          </p:cNvPicPr>
          <p:nvPr/>
        </p:nvPicPr>
        <p:blipFill>
          <a:blip r:embed="rId2"/>
          <a:stretch>
            <a:fillRect/>
          </a:stretch>
        </p:blipFill>
        <p:spPr>
          <a:xfrm>
            <a:off x="5029200" y="3429000"/>
            <a:ext cx="2844800" cy="2844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xmlns:p14="http://schemas.microsoft.com/office/powerpoint/2010/main" spd="med">
    <p:fade/>
  </p:transition>
</p:sld>
</file>

<file path=ppt/slides/slide9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 pos="75000">
              <a:srgbClr val="FFFFA9"/>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596900" dist="38100" dir="2700000" algn="tl">
                    <a:srgbClr val="000000">
                      <a:alpha val="43000"/>
                    </a:srgbClr>
                  </a:outerShdw>
                </a:effectLst>
              </a:rPr>
              <a:t>Response</a:t>
            </a:r>
            <a:endParaRPr lang="en-US" sz="5400" dirty="0">
              <a:effectLst>
                <a:outerShdw blurRad="596900" dist="38100" dir="2700000" algn="tl">
                  <a:srgbClr val="000000">
                    <a:alpha val="43000"/>
                  </a:srgbClr>
                </a:outerShdw>
              </a:effectLst>
            </a:endParaRPr>
          </a:p>
        </p:txBody>
      </p:sp>
      <p:sp>
        <p:nvSpPr>
          <p:cNvPr id="3" name="Content Placeholder 2"/>
          <p:cNvSpPr>
            <a:spLocks noGrp="1"/>
          </p:cNvSpPr>
          <p:nvPr>
            <p:ph idx="1"/>
          </p:nvPr>
        </p:nvSpPr>
        <p:spPr/>
        <p:txBody>
          <a:bodyPr>
            <a:normAutofit fontScale="92500"/>
          </a:bodyPr>
          <a:lstStyle/>
          <a:p>
            <a:pPr>
              <a:buNone/>
            </a:pPr>
            <a:r>
              <a:rPr lang="en-US" sz="2400" dirty="0" smtClean="0"/>
              <a:t>1.  The lighthearted side of Henry presented with detail reveals a decreasing absorption with responsibilities.  First, he is a monarch, if a merry one.  Next, he is a friend of children, details which give him a softness but keep a connection to his responsibilities.  Finally, he is a patron of sports, which shows him to be a fun-loving man, totally detached at times from his responsibilities.  Henry’s other side is presented in an order of decreasing importance.  He is first an observer, which is both passive and detached.  He then watches vigilantly and weighs arguments, acts which are more active and controlling.  Finally, he refuses to speak, which is almost violent in its effects.  The verbs and their accompanying detail are increasingly active and aggressive.  The order of details thus intensifies the description of Henry and gives it focus.</a:t>
            </a:r>
            <a:endParaRPr lang="en-US" sz="2400" dirty="0"/>
          </a:p>
        </p:txBody>
      </p:sp>
    </p:spTree>
  </p:cSld>
  <p:clrMapOvr>
    <a:masterClrMapping/>
  </p:clrMapOvr>
  <p:transition xmlns:p14="http://schemas.microsoft.com/office/powerpoint/2010/main" spd="med">
    <p:fade/>
  </p:transition>
</p:sld>
</file>

<file path=ppt/slides/slide99.xml><?xml version="1.0" encoding="utf-8"?>
<p:sld xmlns:a="http://schemas.openxmlformats.org/drawingml/2006/main" xmlns:r="http://schemas.openxmlformats.org/officeDocument/2006/relationships" xmlns:p="http://schemas.openxmlformats.org/presentationml/2006/main">
  <p:cSld>
    <p:bg>
      <p:bgPr>
        <a:gradFill flip="none" rotWithShape="1">
          <a:gsLst>
            <a:gs pos="35000">
              <a:srgbClr val="FFFFA9"/>
            </a:gs>
            <a:gs pos="100000">
              <a:srgbClr val="FFFFFF"/>
            </a:gs>
            <a:gs pos="67000">
              <a:srgbClr val="FFFFA9"/>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749300" dist="38100" dir="2700000" algn="tl">
                    <a:srgbClr val="000000">
                      <a:alpha val="43000"/>
                    </a:srgbClr>
                  </a:outerShdw>
                </a:effectLst>
              </a:rPr>
              <a:t>Response  (continued)</a:t>
            </a:r>
            <a:endParaRPr lang="en-US" sz="5400" dirty="0">
              <a:effectLst>
                <a:outerShdw blurRad="7493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a:buNone/>
            </a:pPr>
            <a:r>
              <a:rPr lang="en-US" sz="2400" dirty="0" smtClean="0"/>
              <a:t>2.  Churchill’s attitude is detached and fair.  He presents the two sides of Henry’s personality in clauses which contain detail of equal weight.  The </a:t>
            </a:r>
            <a:r>
              <a:rPr lang="en-US" sz="2400" b="1" i="1" dirty="0" smtClean="0"/>
              <a:t>merry monarch </a:t>
            </a:r>
            <a:r>
              <a:rPr lang="en-US" sz="2400" dirty="0" smtClean="0"/>
              <a:t>is balanced with the</a:t>
            </a:r>
            <a:r>
              <a:rPr lang="en-US" sz="2400" b="1" i="1" dirty="0" smtClean="0"/>
              <a:t> cold, acute observer</a:t>
            </a:r>
            <a:r>
              <a:rPr lang="en-US" sz="2400" dirty="0" smtClean="0"/>
              <a:t>; the </a:t>
            </a:r>
            <a:r>
              <a:rPr lang="en-US" sz="2400" b="1" i="1" dirty="0" smtClean="0"/>
              <a:t>friend of children </a:t>
            </a:r>
            <a:r>
              <a:rPr lang="en-US" sz="2400" dirty="0" smtClean="0"/>
              <a:t>is balanced with the </a:t>
            </a:r>
            <a:r>
              <a:rPr lang="en-US" sz="2400" b="1" i="1" dirty="0" smtClean="0"/>
              <a:t>watcher and weigher</a:t>
            </a:r>
            <a:r>
              <a:rPr lang="en-US" sz="2400" dirty="0" smtClean="0"/>
              <a:t>; the </a:t>
            </a:r>
            <a:r>
              <a:rPr lang="en-US" sz="2400" b="1" i="1" dirty="0" smtClean="0"/>
              <a:t>patron of sport </a:t>
            </a:r>
            <a:r>
              <a:rPr lang="en-US" sz="2400" dirty="0" smtClean="0"/>
              <a:t>is balanced with the </a:t>
            </a:r>
            <a:r>
              <a:rPr lang="en-US" sz="2400" b="1" i="1" dirty="0" smtClean="0"/>
              <a:t>refuser.</a:t>
            </a:r>
            <a:r>
              <a:rPr lang="en-US" sz="2400" dirty="0" smtClean="0"/>
              <a:t>  This balance of detail allows the reader to reserve judgment and stay open to further character development.</a:t>
            </a:r>
            <a:endParaRPr lang="en-US" sz="2400" dirty="0"/>
          </a:p>
        </p:txBody>
      </p:sp>
    </p:spTree>
  </p:cSld>
  <p:clrMapOvr>
    <a:masterClrMapping/>
  </p:clrMapOvr>
  <p:transition xmlns:p14="http://schemas.microsoft.com/office/powerpoint/2010/main" spd="med">
    <p:fade/>
  </p:transition>
</p:sld>
</file>

<file path=ppt/slides/slide10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glow rad="101600">
                    <a:schemeClr val="accent1">
                      <a:lumMod val="60000"/>
                      <a:lumOff val="40000"/>
                      <a:alpha val="75000"/>
                    </a:schemeClr>
                  </a:glow>
                  <a:outerShdw blurRad="76200" dist="50800" dir="5400000" algn="tl" rotWithShape="0">
                    <a:srgbClr val="000000">
                      <a:alpha val="65000"/>
                    </a:srgbClr>
                  </a:outerShdw>
                </a:effectLst>
              </a:rPr>
              <a:t>Detail #8</a:t>
            </a:r>
            <a:endParaRPr lang="en-US" sz="5400" dirty="0">
              <a:effectLst>
                <a:glow rad="101600">
                  <a:schemeClr val="accent1">
                    <a:lumMod val="60000"/>
                    <a:lumOff val="40000"/>
                    <a:alpha val="75000"/>
                  </a:schemeClr>
                </a:glow>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The truck lurched down the goat path, over the bridge and swung south toward El Puerto.  I watched carefully all that we left behind.  We passed Rosie’s house and at the clothesline right at the edge of the cliff there was a young girl hanging out brightly colored garments.  She was soon lost in the furrow of dust the truck raised.</a:t>
            </a:r>
          </a:p>
          <a:p>
            <a:pPr>
              <a:buNone/>
            </a:pPr>
            <a:r>
              <a:rPr lang="en-US" sz="2400" dirty="0" smtClean="0"/>
              <a:t>					--</a:t>
            </a:r>
            <a:r>
              <a:rPr lang="en-US" sz="2400" b="1" dirty="0" smtClean="0"/>
              <a:t>Rudolfo Anaya, </a:t>
            </a:r>
            <a:r>
              <a:rPr lang="en-US" sz="2400" b="1" i="1" dirty="0" smtClean="0"/>
              <a:t>Bless Me, Ultima</a:t>
            </a:r>
            <a:endParaRPr lang="en-US" sz="2400" b="1" i="1" dirty="0"/>
          </a:p>
        </p:txBody>
      </p:sp>
    </p:spTree>
  </p:cSld>
  <p:clrMapOvr>
    <a:masterClrMapping/>
  </p:clrMapOvr>
  <p:transition xmlns:p14="http://schemas.microsoft.com/office/powerpoint/2010/main" spd="med">
    <p:fade/>
  </p:transition>
</p:sld>
</file>

<file path=ppt/slides/slide101.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Circle the words that provide specific detail and contribute to the power of the passage.</a:t>
            </a:r>
          </a:p>
          <a:p>
            <a:pPr marL="457200" indent="-457200">
              <a:buAutoNum type="arabicPeriod"/>
            </a:pPr>
            <a:r>
              <a:rPr lang="en-US" sz="2400" dirty="0" smtClean="0"/>
              <a:t>Contrast the third sentence with:</a:t>
            </a:r>
            <a:endParaRPr lang="en-US" sz="2000" dirty="0" smtClean="0"/>
          </a:p>
          <a:p>
            <a:pPr marL="857250" lvl="1" indent="-457200">
              <a:buNone/>
            </a:pPr>
            <a:r>
              <a:rPr lang="en-US" sz="2000" dirty="0" smtClean="0"/>
              <a:t>	</a:t>
            </a:r>
            <a:r>
              <a:rPr lang="en-US" sz="2400" b="1" i="1" dirty="0" smtClean="0"/>
              <a:t>We passed Rosie’s house and saw a girl hanging out the clothes.</a:t>
            </a:r>
          </a:p>
          <a:p>
            <a:pPr marL="857250" lvl="1" indent="-457200">
              <a:buNone/>
            </a:pPr>
            <a:r>
              <a:rPr lang="en-US" sz="2400" dirty="0" smtClean="0"/>
              <a:t>Explain the difference in impact.</a:t>
            </a:r>
            <a:endParaRPr lang="en-US" sz="2400" dirty="0"/>
          </a:p>
        </p:txBody>
      </p:sp>
      <p:pic>
        <p:nvPicPr>
          <p:cNvPr id="4" name="Picture 3"/>
          <p:cNvPicPr>
            <a:picLocks noChangeAspect="1"/>
          </p:cNvPicPr>
          <p:nvPr/>
        </p:nvPicPr>
        <p:blipFill>
          <a:blip r:embed="rId2"/>
          <a:stretch>
            <a:fillRect/>
          </a:stretch>
        </p:blipFill>
        <p:spPr>
          <a:xfrm>
            <a:off x="5257800" y="3429000"/>
            <a:ext cx="2844800" cy="28448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02.xml><?xml version="1.0" encoding="utf-8"?>
<p:sld xmlns:a="http://schemas.openxmlformats.org/drawingml/2006/main" xmlns:r="http://schemas.openxmlformats.org/officeDocument/2006/relationships" xmlns:p="http://schemas.openxmlformats.org/presentationml/2006/main">
  <p:cSld>
    <p:bg>
      <p:bgPr>
        <a:gradFill flip="none" rotWithShape="1">
          <a:gsLst>
            <a:gs pos="40000">
              <a:srgbClr val="FFFFA9"/>
            </a:gs>
            <a:gs pos="100000">
              <a:srgbClr val="FFFFFF"/>
            </a:gs>
            <a:gs pos="70000">
              <a:srgbClr val="FFFFA9"/>
            </a:gs>
            <a:gs pos="85000">
              <a:srgbClr val="FFFFA9"/>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762000" dist="38100" dir="2700000" algn="tl">
                    <a:srgbClr val="000000">
                      <a:alpha val="43000"/>
                    </a:srgbClr>
                  </a:outerShdw>
                </a:effectLst>
              </a:rPr>
              <a:t>Response</a:t>
            </a:r>
            <a:endParaRPr lang="en-US" sz="5400" dirty="0">
              <a:effectLst>
                <a:outerShdw blurRad="7620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Students should circle such words as </a:t>
            </a:r>
            <a:r>
              <a:rPr lang="en-US" sz="2400" b="1" i="1" dirty="0" smtClean="0"/>
              <a:t>goat path, the edge of the cliff, brightly colored garments </a:t>
            </a:r>
            <a:r>
              <a:rPr lang="en-US" sz="2400" b="1" dirty="0" smtClean="0"/>
              <a:t>and </a:t>
            </a:r>
            <a:r>
              <a:rPr lang="en-US" sz="2400" b="1" i="1" dirty="0" smtClean="0"/>
              <a:t>the furrow of dust.</a:t>
            </a:r>
            <a:endParaRPr lang="en-US" sz="2400" b="1" dirty="0" smtClean="0"/>
          </a:p>
          <a:p>
            <a:pPr marL="457200" indent="-457200">
              <a:buAutoNum type="arabicPeriod"/>
            </a:pPr>
            <a:endParaRPr lang="en-US" sz="2400" dirty="0" smtClean="0"/>
          </a:p>
          <a:p>
            <a:pPr marL="457200" indent="-457200">
              <a:buAutoNum type="arabicPeriod"/>
            </a:pPr>
            <a:r>
              <a:rPr lang="en-US" sz="2400" dirty="0" smtClean="0"/>
              <a:t>Anaya’s sentence is specific and concrete; it allows the reader to participate in this particular experience.  The clothesline is </a:t>
            </a:r>
            <a:r>
              <a:rPr lang="en-US" sz="2400" b="1" i="1" dirty="0" smtClean="0"/>
              <a:t>at the edge of the cliff</a:t>
            </a:r>
            <a:r>
              <a:rPr lang="en-US" sz="2400" i="1" dirty="0" smtClean="0"/>
              <a:t>; </a:t>
            </a:r>
            <a:r>
              <a:rPr lang="en-US" sz="2400" dirty="0" smtClean="0"/>
              <a:t>the girl is </a:t>
            </a:r>
            <a:r>
              <a:rPr lang="en-US" sz="2400" b="1" i="1" dirty="0" smtClean="0"/>
              <a:t>young</a:t>
            </a:r>
            <a:r>
              <a:rPr lang="en-US" sz="2400" i="1" dirty="0" smtClean="0"/>
              <a:t>;</a:t>
            </a:r>
            <a:r>
              <a:rPr lang="en-US" sz="2400" dirty="0" smtClean="0"/>
              <a:t> the clothes are </a:t>
            </a:r>
            <a:r>
              <a:rPr lang="en-US" sz="2400" b="1" i="1" dirty="0" smtClean="0"/>
              <a:t>brightly colored garments</a:t>
            </a:r>
            <a:r>
              <a:rPr lang="en-US" sz="2400" i="1" dirty="0" smtClean="0"/>
              <a:t>; </a:t>
            </a:r>
            <a:r>
              <a:rPr lang="en-US" sz="2400" dirty="0" smtClean="0"/>
              <a:t>and the bright colors are in sharp contrast to the dust of the next sentence.  This detail brings the setting into focus and prepares the reader to join the action.</a:t>
            </a:r>
            <a:endParaRPr lang="en-US" sz="2400" dirty="0"/>
          </a:p>
        </p:txBody>
      </p:sp>
    </p:spTree>
  </p:cSld>
  <p:clrMapOvr>
    <a:masterClrMapping/>
  </p:clrMapOvr>
  <p:transition xmlns:p14="http://schemas.microsoft.com/office/powerpoint/2010/main" spd="med">
    <p:fade/>
  </p:transition>
</p:sld>
</file>

<file path=ppt/slides/slide10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glow rad="101600">
                    <a:schemeClr val="accent1">
                      <a:lumMod val="60000"/>
                      <a:lumOff val="40000"/>
                      <a:alpha val="75000"/>
                    </a:schemeClr>
                  </a:glow>
                  <a:outerShdw blurRad="76200" dist="50800" dir="5400000" algn="tl" rotWithShape="0">
                    <a:srgbClr val="000000">
                      <a:alpha val="65000"/>
                    </a:srgbClr>
                  </a:outerShdw>
                </a:effectLst>
              </a:rPr>
              <a:t>Detail #9</a:t>
            </a:r>
            <a:endParaRPr lang="en-US" sz="5400" dirty="0">
              <a:effectLst>
                <a:glow rad="101600">
                  <a:schemeClr val="accent1">
                    <a:lumMod val="60000"/>
                    <a:lumOff val="40000"/>
                    <a:alpha val="75000"/>
                  </a:schemeClr>
                </a:glow>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b="1" dirty="0" smtClean="0"/>
              <a:t>           </a:t>
            </a:r>
            <a:r>
              <a:rPr lang="en-US" sz="2400" dirty="0" smtClean="0"/>
              <a:t>How fine it is to enter some old town, walled and turreted, just at approach of nightfall, or to come to some straggling village, with the lights streaming through the surrounding gloom; and then, after inquiring for the best entertainment that the place affords, to “take one’s ease at one’s inn.”</a:t>
            </a:r>
          </a:p>
          <a:p>
            <a:pPr>
              <a:buNone/>
            </a:pPr>
            <a:r>
              <a:rPr lang="en-US" sz="2400" b="1" dirty="0" smtClean="0"/>
              <a:t>				</a:t>
            </a:r>
          </a:p>
          <a:p>
            <a:pPr>
              <a:buNone/>
            </a:pPr>
            <a:r>
              <a:rPr lang="en-US" sz="2400" b="1" dirty="0" smtClean="0"/>
              <a:t>				William Hazlitt, “On Going a Journey”</a:t>
            </a:r>
            <a:endParaRPr lang="en-US" sz="2400" b="1" dirty="0"/>
          </a:p>
        </p:txBody>
      </p:sp>
    </p:spTree>
  </p:cSld>
  <p:clrMapOvr>
    <a:masterClrMapping/>
  </p:clrMapOvr>
  <p:transition xmlns:p14="http://schemas.microsoft.com/office/powerpoint/2010/main" spd="med">
    <p:fade/>
  </p:transition>
</p:sld>
</file>

<file path=ppt/slides/slide104.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What details support the generalization, </a:t>
            </a:r>
            <a:r>
              <a:rPr lang="en-US" sz="2400" b="1" i="1" dirty="0" smtClean="0"/>
              <a:t>how fine it is</a:t>
            </a:r>
            <a:r>
              <a:rPr lang="en-US" sz="2400" i="1" dirty="0" smtClean="0"/>
              <a:t>?</a:t>
            </a:r>
          </a:p>
          <a:p>
            <a:pPr marL="457200" indent="-457200">
              <a:buAutoNum type="arabicPeriod"/>
            </a:pPr>
            <a:r>
              <a:rPr lang="en-US" sz="2400" dirty="0" smtClean="0"/>
              <a:t>What feelings are evoked by the details of the town (</a:t>
            </a:r>
            <a:r>
              <a:rPr lang="en-US" sz="2400" b="1" i="1" dirty="0" smtClean="0"/>
              <a:t>old, walled, turreted</a:t>
            </a:r>
            <a:r>
              <a:rPr lang="en-US" sz="2400" b="1" dirty="0" smtClean="0"/>
              <a:t>)</a:t>
            </a:r>
            <a:r>
              <a:rPr lang="en-US" sz="2400" dirty="0" smtClean="0"/>
              <a:t>?  How does this selection of detail communicate Hazlitt’s attitude toward the town?</a:t>
            </a:r>
            <a:endParaRPr lang="en-US" sz="2400" dirty="0"/>
          </a:p>
        </p:txBody>
      </p:sp>
      <p:pic>
        <p:nvPicPr>
          <p:cNvPr id="4" name="Picture 3"/>
          <p:cNvPicPr>
            <a:picLocks noChangeAspect="1"/>
          </p:cNvPicPr>
          <p:nvPr/>
        </p:nvPicPr>
        <p:blipFill>
          <a:blip r:embed="rId2"/>
          <a:stretch>
            <a:fillRect/>
          </a:stretch>
        </p:blipFill>
        <p:spPr>
          <a:xfrm>
            <a:off x="5334000" y="3505200"/>
            <a:ext cx="3098800" cy="26289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10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685800" dist="38100" dir="2700000" algn="tl">
                    <a:srgbClr val="000000">
                      <a:alpha val="43000"/>
                    </a:srgbClr>
                  </a:outerShdw>
                </a:effectLst>
              </a:rPr>
              <a:t>Response</a:t>
            </a:r>
            <a:endParaRPr lang="en-US" sz="5400" dirty="0">
              <a:effectLst>
                <a:outerShdw blurRad="685800" dist="38100" dir="2700000" algn="tl">
                  <a:srgbClr val="000000">
                    <a:alpha val="43000"/>
                  </a:srgbClr>
                </a:outerShdw>
              </a:effectLst>
            </a:endParaRPr>
          </a:p>
        </p:txBody>
      </p:sp>
      <p:sp>
        <p:nvSpPr>
          <p:cNvPr id="3" name="Content Placeholder 2"/>
          <p:cNvSpPr>
            <a:spLocks noGrp="1"/>
          </p:cNvSpPr>
          <p:nvPr>
            <p:ph idx="1"/>
          </p:nvPr>
        </p:nvSpPr>
        <p:spPr/>
        <p:txBody>
          <a:bodyPr>
            <a:normAutofit lnSpcReduction="10000"/>
          </a:bodyPr>
          <a:lstStyle/>
          <a:p>
            <a:pPr marL="457200" indent="-457200">
              <a:buAutoNum type="arabicPeriod"/>
            </a:pPr>
            <a:r>
              <a:rPr lang="en-US" sz="2400" dirty="0" smtClean="0"/>
              <a:t>Details that support the generalization </a:t>
            </a:r>
            <a:r>
              <a:rPr lang="en-US" sz="2400" b="1" i="1" dirty="0" smtClean="0"/>
              <a:t>how fine it is</a:t>
            </a:r>
            <a:r>
              <a:rPr lang="en-US" sz="2400" b="1" dirty="0" smtClean="0"/>
              <a:t> </a:t>
            </a:r>
            <a:r>
              <a:rPr lang="en-US" sz="2400" dirty="0" smtClean="0"/>
              <a:t>include entering </a:t>
            </a:r>
            <a:r>
              <a:rPr lang="en-US" sz="2400" b="1" dirty="0" smtClean="0"/>
              <a:t>a </a:t>
            </a:r>
            <a:r>
              <a:rPr lang="en-US" sz="2400" b="1" i="1" dirty="0" smtClean="0"/>
              <a:t>walled and turreted town</a:t>
            </a:r>
            <a:r>
              <a:rPr lang="en-US" sz="2400" b="1" dirty="0" smtClean="0"/>
              <a:t>, </a:t>
            </a:r>
            <a:r>
              <a:rPr lang="en-US" sz="2400" b="1" i="1" dirty="0" smtClean="0"/>
              <a:t>lights streaming through the surrounding gloom</a:t>
            </a:r>
            <a:r>
              <a:rPr lang="en-US" sz="2400" i="1" dirty="0" smtClean="0"/>
              <a:t>, </a:t>
            </a:r>
            <a:r>
              <a:rPr lang="en-US" sz="2400" dirty="0" smtClean="0"/>
              <a:t>and the </a:t>
            </a:r>
            <a:r>
              <a:rPr lang="en-US" sz="2400" b="1" i="1" dirty="0" smtClean="0"/>
              <a:t>best entertainment that the place affords</a:t>
            </a:r>
            <a:r>
              <a:rPr lang="en-US" sz="2400" dirty="0" smtClean="0"/>
              <a:t>.  These details work together to create a feeling of warmth and comfort after a hard day’s travel.</a:t>
            </a:r>
          </a:p>
          <a:p>
            <a:pPr marL="457200" indent="-457200">
              <a:buAutoNum type="arabicPeriod"/>
            </a:pPr>
            <a:r>
              <a:rPr lang="en-US" sz="2400" dirty="0" smtClean="0"/>
              <a:t>The details create a romantic picture of a quaint town from another era.  That the town is </a:t>
            </a:r>
            <a:r>
              <a:rPr lang="en-US" sz="2400" b="1" i="1" dirty="0" smtClean="0"/>
              <a:t>walled</a:t>
            </a:r>
            <a:r>
              <a:rPr lang="en-US" sz="2400" dirty="0" smtClean="0"/>
              <a:t> and </a:t>
            </a:r>
            <a:r>
              <a:rPr lang="en-US" sz="2400" b="1" i="1" dirty="0" smtClean="0"/>
              <a:t>turreted</a:t>
            </a:r>
            <a:r>
              <a:rPr lang="en-US" sz="2400" dirty="0" smtClean="0"/>
              <a:t> could create a feeling of foreboding and fear; but these details are preceded by an assertion of a </a:t>
            </a:r>
            <a:r>
              <a:rPr lang="en-US" sz="2400" b="1" i="1" dirty="0" smtClean="0"/>
              <a:t>fine</a:t>
            </a:r>
            <a:r>
              <a:rPr lang="en-US" sz="2400" i="1" dirty="0" smtClean="0"/>
              <a:t> </a:t>
            </a:r>
            <a:r>
              <a:rPr lang="en-US" sz="2400" dirty="0" smtClean="0"/>
              <a:t>experience, so they create instead a feeling of welcoming protection.  Hazlitt’s attitude is thus established: this town will welcome home with warmth, protection and rest.</a:t>
            </a:r>
            <a:endParaRPr lang="en-US" sz="2400" dirty="0"/>
          </a:p>
        </p:txBody>
      </p:sp>
    </p:spTree>
  </p:cSld>
  <p:clrMapOvr>
    <a:masterClrMapping/>
  </p:clrMapOvr>
  <p:transition xmlns:p14="http://schemas.microsoft.com/office/powerpoint/2010/main" spd="med">
    <p:fade/>
  </p:transition>
</p:sld>
</file>

<file path=ppt/slides/slide10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A9"/>
            </a:gs>
            <a:gs pos="100000">
              <a:srgbClr val="FFFFFF"/>
            </a:gs>
            <a:gs pos="50000">
              <a:srgbClr val="FFFFA9"/>
            </a:gs>
            <a:gs pos="75000">
              <a:srgbClr val="FFFFA9"/>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3366FF"/>
                </a:solidFill>
                <a:effectLst>
                  <a:glow rad="101600">
                    <a:schemeClr val="accent1">
                      <a:lumMod val="60000"/>
                      <a:lumOff val="40000"/>
                      <a:alpha val="75000"/>
                    </a:schemeClr>
                  </a:glow>
                  <a:outerShdw blurRad="76200" dist="50800" dir="5400000" algn="tl" rotWithShape="0">
                    <a:srgbClr val="000000">
                      <a:alpha val="65000"/>
                    </a:srgbClr>
                  </a:outerShdw>
                </a:effectLst>
              </a:rPr>
              <a:t>Detail #10</a:t>
            </a:r>
            <a:endParaRPr lang="en-US" sz="5400" dirty="0">
              <a:effectLst>
                <a:glow rad="101600">
                  <a:schemeClr val="accent1">
                    <a:lumMod val="60000"/>
                    <a:lumOff val="40000"/>
                    <a:alpha val="75000"/>
                  </a:schemeClr>
                </a:glow>
                <a:outerShdw blurRad="76200" dist="50800" dir="5400000" algn="tl" rotWithShape="0">
                  <a:srgbClr val="000000">
                    <a:alpha val="65000"/>
                  </a:srgbClr>
                </a:outerShdw>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In fact right behind her Gabriel could be seen piloting Freddy </a:t>
            </a:r>
            <a:r>
              <a:rPr lang="en-US" sz="2400" dirty="0" err="1" smtClean="0"/>
              <a:t>Malins</a:t>
            </a:r>
            <a:r>
              <a:rPr lang="en-US" sz="2400" dirty="0" smtClean="0"/>
              <a:t> across the landing.  The latter, a young man of about forty, was of Gabriel’s size and build, with very round shoulders.  His face was fleshy and pallid, touched with </a:t>
            </a:r>
            <a:r>
              <a:rPr lang="en-US" sz="2400" dirty="0" err="1" smtClean="0"/>
              <a:t>colour</a:t>
            </a:r>
            <a:r>
              <a:rPr lang="en-US" sz="2400" dirty="0" smtClean="0"/>
              <a:t> only at the thick hanging lobes of his ears and at the wide wings of his nose.  He had coarse features, a blunt nose, a convex and receding brow, tumid and protruded lips.  His heavy-lidded eyes and the disorder of this scanty hair made him look sleepy.</a:t>
            </a:r>
          </a:p>
          <a:p>
            <a:pPr>
              <a:buNone/>
            </a:pPr>
            <a:r>
              <a:rPr lang="en-US" sz="2400" dirty="0" smtClean="0"/>
              <a:t>					--</a:t>
            </a:r>
            <a:r>
              <a:rPr lang="en-US" sz="2400" b="1" dirty="0" smtClean="0"/>
              <a:t>James Joyce, “The Dead”</a:t>
            </a:r>
            <a:endParaRPr lang="en-US" sz="2400" b="1" dirty="0"/>
          </a:p>
        </p:txBody>
      </p:sp>
    </p:spTree>
  </p:cSld>
  <p:clrMapOvr>
    <a:masterClrMapping/>
  </p:clrMapOvr>
  <p:transition xmlns:p14="http://schemas.microsoft.com/office/powerpoint/2010/main" spd="med">
    <p:fade/>
  </p:transition>
</p:sld>
</file>

<file path=ppt/slides/slide107.xml><?xml version="1.0" encoding="utf-8"?>
<p:sld xmlns:a="http://schemas.openxmlformats.org/drawingml/2006/main" xmlns:r="http://schemas.openxmlformats.org/officeDocument/2006/relationships" xmlns:p="http://schemas.openxmlformats.org/presentationml/2006/main">
  <p:cSld>
    <p:bg>
      <p:bgPr>
        <a:solidFill>
          <a:srgbClr val="FFFFA9"/>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181600" cy="4525963"/>
          </a:xfrm>
        </p:spPr>
        <p:txBody>
          <a:bodyPr>
            <a:normAutofit/>
          </a:bodyPr>
          <a:lstStyle/>
          <a:p>
            <a:pPr marL="457200" indent="-457200">
              <a:buAutoNum type="arabicPeriod"/>
            </a:pPr>
            <a:r>
              <a:rPr lang="en-US" sz="2400" dirty="0" smtClean="0"/>
              <a:t>Joyce uses many specific details to describe Freddy’s physical appearance.  </a:t>
            </a:r>
            <a:r>
              <a:rPr lang="en-US" sz="2400" b="1" dirty="0" smtClean="0"/>
              <a:t>List 6 details and state whether each detail is objective (making an observation) or evaluative (making a judgment).</a:t>
            </a:r>
          </a:p>
          <a:p>
            <a:pPr>
              <a:buNone/>
            </a:pPr>
            <a:r>
              <a:rPr lang="en-US" sz="2400" dirty="0" smtClean="0"/>
              <a:t>2.  What is Joyce’s attitude toward Freddy?  Which specific details reveal his attitude?</a:t>
            </a:r>
            <a:endParaRPr lang="en-US" sz="2400" dirty="0"/>
          </a:p>
        </p:txBody>
      </p:sp>
      <p:pic>
        <p:nvPicPr>
          <p:cNvPr id="4" name="Picture 3"/>
          <p:cNvPicPr>
            <a:picLocks noChangeAspect="1"/>
          </p:cNvPicPr>
          <p:nvPr/>
        </p:nvPicPr>
        <p:blipFill>
          <a:blip r:embed="rId2"/>
          <a:stretch>
            <a:fillRect/>
          </a:stretch>
        </p:blipFill>
        <p:spPr>
          <a:xfrm>
            <a:off x="5791200" y="1295400"/>
            <a:ext cx="2819400" cy="28829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108.xml><?xml version="1.0" encoding="utf-8"?>
<p:sld xmlns:a="http://schemas.openxmlformats.org/drawingml/2006/main" xmlns:r="http://schemas.openxmlformats.org/officeDocument/2006/relationships" xmlns:p="http://schemas.openxmlformats.org/presentationml/2006/main">
  <p:cSld>
    <p:bg>
      <p:bgPr>
        <a:gradFill flip="none" rotWithShape="1">
          <a:gsLst>
            <a:gs pos="41000">
              <a:srgbClr val="FFFFA9"/>
            </a:gs>
            <a:gs pos="100000">
              <a:srgbClr val="FFFFF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647700" dist="127000" dir="2700000" algn="tl">
                    <a:srgbClr val="000000">
                      <a:alpha val="43000"/>
                    </a:srgbClr>
                  </a:outerShdw>
                </a:effectLst>
              </a:rPr>
              <a:t>Response</a:t>
            </a:r>
            <a:endParaRPr lang="en-US" sz="5400" dirty="0">
              <a:effectLst>
                <a:outerShdw blurRad="647700" dist="1270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In general, </a:t>
            </a:r>
            <a:r>
              <a:rPr lang="en-US" sz="2400" b="1" i="1" dirty="0" smtClean="0"/>
              <a:t>objective details </a:t>
            </a:r>
            <a:r>
              <a:rPr lang="en-US" sz="2400" dirty="0" smtClean="0"/>
              <a:t>carry no strong connotation and reveal little about character.  </a:t>
            </a:r>
            <a:r>
              <a:rPr lang="en-US" sz="2400" b="1" i="1" dirty="0" smtClean="0"/>
              <a:t>Evaluative details</a:t>
            </a:r>
            <a:r>
              <a:rPr lang="en-US" sz="2400" dirty="0" smtClean="0"/>
              <a:t> carry strong connotations and reveal insights about character.  The evaluative details in this passage indicate a weakness in Freddy’s character by describing his physical appearance as fleshy and coarse.  His face literally sags and indicates (since he is not old) a lack of resolve.  Students may disagree as to which details are evaluative, which is excellent and may generate lively discussion.</a:t>
            </a:r>
          </a:p>
        </p:txBody>
      </p:sp>
    </p:spTree>
  </p:cSld>
  <p:clrMapOvr>
    <a:masterClrMapping/>
  </p:clrMapOvr>
  <p:transition xmlns:p14="http://schemas.microsoft.com/office/powerpoint/2010/main" spd="med">
    <p:fade/>
  </p:transition>
</p:sld>
</file>

<file path=ppt/slides/slide10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8000"/>
                </a:solidFill>
                <a:effectLst>
                  <a:outerShdw blurRad="647700" dist="127000" dir="2700000" algn="tl">
                    <a:srgbClr val="000000">
                      <a:alpha val="43000"/>
                    </a:srgbClr>
                  </a:outerShdw>
                </a:effectLst>
              </a:rPr>
              <a:t>Response</a:t>
            </a:r>
            <a:endParaRPr lang="en-US" sz="5400" dirty="0"/>
          </a:p>
        </p:txBody>
      </p:sp>
      <p:sp>
        <p:nvSpPr>
          <p:cNvPr id="3" name="Content Placeholder 2"/>
          <p:cNvSpPr>
            <a:spLocks noGrp="1"/>
          </p:cNvSpPr>
          <p:nvPr>
            <p:ph idx="1"/>
          </p:nvPr>
        </p:nvSpPr>
        <p:spPr/>
        <p:txBody>
          <a:bodyPr>
            <a:normAutofit/>
          </a:bodyPr>
          <a:lstStyle/>
          <a:p>
            <a:pPr>
              <a:buNone/>
            </a:pPr>
            <a:r>
              <a:rPr lang="en-US" sz="2400" dirty="0" smtClean="0"/>
              <a:t>2.  Joyce’s attitude toward Freddy is critical.  Freddy’s fleshy, pallid face indicates weakness and unhealthiness.  The touch of color on his nose indicates an over-indulgence in drink, and the coarse features indicate lack of mental and social refinement.  The sleepy look of his heavy-lidded eyes and his disordered, scanty hair reveal a character ill-equipped to carry on normal intellectual and social interactions.</a:t>
            </a:r>
          </a:p>
          <a:p>
            <a:pPr>
              <a:buNone/>
            </a:pPr>
            <a:endParaRPr lang="en-US" sz="2400" dirty="0"/>
          </a:p>
        </p:txBody>
      </p:sp>
    </p:spTree>
  </p:cSld>
  <p:clrMapOvr>
    <a:masterClrMapping/>
  </p:clrMapOvr>
  <p:transition xmlns:p14="http://schemas.microsoft.com/office/powerpoint/2010/main" spd="med">
    <p:fade/>
  </p:transition>
</p:sld>
</file>

<file path=ppt/slides/slide1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#1</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b="1" dirty="0" smtClean="0"/>
              <a:t>          </a:t>
            </a:r>
            <a:r>
              <a:rPr lang="en-US" sz="2400" dirty="0" smtClean="0"/>
              <a:t>She looked into the distance, and the old terror flamed up for an instant, then sank again.  Edna heard her father’s voice and her sister Margaret’s.  She heard the barking of an old dog that was chained to the sycamore tree.  The spurs of the cavalry officer clanged as he walked across the porch.  There was the hum of bees, and the musky odor of pinks filled the air.</a:t>
            </a:r>
          </a:p>
          <a:p>
            <a:pPr>
              <a:buNone/>
            </a:pPr>
            <a:r>
              <a:rPr lang="en-US" sz="2400" b="1" dirty="0" smtClean="0"/>
              <a:t>				--Kate Chopin, </a:t>
            </a:r>
            <a:r>
              <a:rPr lang="en-US" sz="2400" b="1" i="1" dirty="0" smtClean="0"/>
              <a:t>The Awakening</a:t>
            </a:r>
            <a:endParaRPr lang="en-US" sz="2400" b="1" i="1" dirty="0"/>
          </a:p>
        </p:txBody>
      </p:sp>
    </p:spTree>
  </p:cSld>
  <p:clrMapOvr>
    <a:masterClrMapping/>
  </p:clrMapOvr>
  <p:transition xmlns:p14="http://schemas.microsoft.com/office/powerpoint/2010/main" spd="med">
    <p:fade/>
  </p:transition>
</p:sld>
</file>

<file path=ppt/slides/slide11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410200" cy="4525963"/>
          </a:xfrm>
        </p:spPr>
        <p:txBody>
          <a:bodyPr>
            <a:normAutofit/>
          </a:bodyPr>
          <a:lstStyle/>
          <a:p>
            <a:pPr marL="457200" indent="-457200">
              <a:buAutoNum type="arabicPeriod"/>
            </a:pPr>
            <a:r>
              <a:rPr lang="en-US" sz="2400" dirty="0" smtClean="0"/>
              <a:t>Although the narrator </a:t>
            </a:r>
            <a:r>
              <a:rPr lang="en-US" sz="2400" b="1" dirty="0" smtClean="0"/>
              <a:t>“looks into the distance,”</a:t>
            </a:r>
            <a:r>
              <a:rPr lang="en-US" sz="2400" dirty="0" smtClean="0"/>
              <a:t> the images are primarily auditory.  What are the auditory images in the passage?  What mood do these images create?</a:t>
            </a:r>
          </a:p>
          <a:p>
            <a:pPr marL="457200" indent="-457200">
              <a:buAutoNum type="arabicPeriod"/>
            </a:pPr>
            <a:r>
              <a:rPr lang="en-US" sz="2400" dirty="0" smtClean="0"/>
              <a:t>The last sentence of this passage contains an olfactory image (</a:t>
            </a:r>
            <a:r>
              <a:rPr lang="en-US" sz="2400" b="1" i="1" dirty="0" smtClean="0"/>
              <a:t>the musky odor of pinks fill the air</a:t>
            </a:r>
            <a:r>
              <a:rPr lang="en-US" sz="2400" dirty="0" smtClean="0"/>
              <a:t>).  What effect does the use of an olfactory image, after a series of auditory images, have on the reader?</a:t>
            </a:r>
            <a:endParaRPr lang="en-US" sz="2400" dirty="0"/>
          </a:p>
        </p:txBody>
      </p:sp>
      <p:pic>
        <p:nvPicPr>
          <p:cNvPr id="4" name="Picture 3"/>
          <p:cNvPicPr>
            <a:picLocks noChangeAspect="1"/>
          </p:cNvPicPr>
          <p:nvPr/>
        </p:nvPicPr>
        <p:blipFill>
          <a:blip r:embed="rId2"/>
          <a:stretch>
            <a:fillRect/>
          </a:stretch>
        </p:blipFill>
        <p:spPr>
          <a:xfrm>
            <a:off x="6019800" y="1371600"/>
            <a:ext cx="2501900" cy="32512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112.xml><?xml version="1.0" encoding="utf-8"?>
<p:sld xmlns:a="http://schemas.openxmlformats.org/drawingml/2006/main" xmlns:r="http://schemas.openxmlformats.org/officeDocument/2006/relationships" xmlns:p="http://schemas.openxmlformats.org/presentationml/2006/main">
  <p:cSld>
    <p:bg>
      <p:bgPr>
        <a:gradFill flip="none" rotWithShape="1">
          <a:gsLst>
            <a:gs pos="36000">
              <a:schemeClr val="accent3">
                <a:lumMod val="60000"/>
                <a:lumOff val="40000"/>
              </a:schemeClr>
            </a:gs>
            <a:gs pos="100000">
              <a:srgbClr val="FFFFFF"/>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rgbClr val="000000">
                      <a:alpha val="43000"/>
                    </a:srgbClr>
                  </a:outerShdw>
                </a:effectLst>
              </a:rPr>
              <a:t>Response</a:t>
            </a:r>
            <a:endParaRPr lang="en-US" sz="5400" dirty="0">
              <a:solidFill>
                <a:srgbClr val="000090"/>
              </a:solidFill>
              <a:effectLst>
                <a:outerShdw blurRad="6350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Auditory images include </a:t>
            </a:r>
            <a:r>
              <a:rPr lang="en-US" sz="2400" b="1" i="1" dirty="0" smtClean="0"/>
              <a:t>her father’s voice</a:t>
            </a:r>
            <a:r>
              <a:rPr lang="en-US" sz="2400" dirty="0" smtClean="0"/>
              <a:t>, </a:t>
            </a:r>
            <a:r>
              <a:rPr lang="en-US" sz="2400" b="1" i="1" dirty="0" smtClean="0"/>
              <a:t>her sister Margaret’s voice</a:t>
            </a:r>
            <a:r>
              <a:rPr lang="en-US" sz="2400" dirty="0" smtClean="0"/>
              <a:t>, </a:t>
            </a:r>
            <a:r>
              <a:rPr lang="en-US" sz="2400" b="1" i="1" dirty="0" smtClean="0"/>
              <a:t>the barking of a dog, the spurs of a cavalry officer</a:t>
            </a:r>
            <a:r>
              <a:rPr lang="en-US" sz="2400" dirty="0" smtClean="0"/>
              <a:t>, and </a:t>
            </a:r>
            <a:r>
              <a:rPr lang="en-US" sz="2400" b="1" i="1" dirty="0" smtClean="0"/>
              <a:t>the hum of bees.  </a:t>
            </a:r>
            <a:r>
              <a:rPr lang="en-US" sz="2400" dirty="0" smtClean="0"/>
              <a:t>These images create a mood of loneliness.  All of the image of ordinary life are in the distance, audible but not immediate.  Nothing directly interacts with Edna.  She is a watcher and a listener, removed from the homely action of the passage.</a:t>
            </a:r>
          </a:p>
          <a:p>
            <a:pPr marL="457200" indent="-457200">
              <a:buAutoNum type="arabicPeriod"/>
            </a:pPr>
            <a:r>
              <a:rPr lang="en-US" sz="2400" dirty="0" smtClean="0"/>
              <a:t>The olfactory image brings the reader back to Edna.  The auditory images are all in the distance.  However, the olfactory image </a:t>
            </a:r>
            <a:r>
              <a:rPr lang="en-US" sz="2400" b="1" i="1" dirty="0" err="1" smtClean="0"/>
              <a:t>fill[s</a:t>
            </a:r>
            <a:r>
              <a:rPr lang="en-US" sz="2400" b="1" i="1" dirty="0" smtClean="0"/>
              <a:t>] the air</a:t>
            </a:r>
            <a:r>
              <a:rPr lang="en-US" sz="2400" b="1" dirty="0" smtClean="0"/>
              <a:t>.  </a:t>
            </a:r>
            <a:r>
              <a:rPr lang="en-US" sz="2400" dirty="0" smtClean="0"/>
              <a:t>It shifts the reader’s attention and concern back to Edna and her loneliness.</a:t>
            </a:r>
            <a:endParaRPr lang="en-US" sz="2400" dirty="0"/>
          </a:p>
        </p:txBody>
      </p:sp>
    </p:spTree>
  </p:cSld>
  <p:clrMapOvr>
    <a:masterClrMapping/>
  </p:clrMapOvr>
  <p:transition xmlns:p14="http://schemas.microsoft.com/office/powerpoint/2010/main" spd="med">
    <p:fade/>
  </p:transition>
</p:sld>
</file>

<file path=ppt/slides/slide1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#2</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a:xfrm>
            <a:off x="457200" y="2057400"/>
            <a:ext cx="8229600" cy="4068763"/>
          </a:xfrm>
        </p:spPr>
        <p:txBody>
          <a:bodyPr wrap="square">
            <a:normAutofit/>
          </a:bodyPr>
          <a:lstStyle/>
          <a:p>
            <a:pPr>
              <a:buNone/>
            </a:pPr>
            <a:r>
              <a:rPr lang="en-US" sz="2400" dirty="0" smtClean="0"/>
              <a:t>     </a:t>
            </a:r>
            <a:r>
              <a:rPr lang="en-US" sz="2400" b="1" dirty="0" smtClean="0"/>
              <a:t>Consider:         </a:t>
            </a:r>
          </a:p>
          <a:p>
            <a:pPr>
              <a:buNone/>
            </a:pPr>
            <a:r>
              <a:rPr lang="en-US" sz="2400" dirty="0" smtClean="0"/>
              <a:t>          The rainy night had ushered in a rainy morning—half frost, half drizzle—and temporary brooks crossed our path, gurgling from the uplands.</a:t>
            </a:r>
          </a:p>
          <a:p>
            <a:pPr>
              <a:buNone/>
            </a:pPr>
            <a:endParaRPr lang="en-US" sz="2400" dirty="0" smtClean="0"/>
          </a:p>
          <a:p>
            <a:pPr>
              <a:buNone/>
            </a:pPr>
            <a:r>
              <a:rPr lang="en-US" sz="2400" dirty="0" smtClean="0"/>
              <a:t>				--</a:t>
            </a:r>
            <a:r>
              <a:rPr lang="en-US" sz="2400" b="1" dirty="0" smtClean="0"/>
              <a:t>Emily Bronte, </a:t>
            </a:r>
            <a:r>
              <a:rPr lang="en-US" sz="2400" b="1" i="1" dirty="0" smtClean="0"/>
              <a:t>Wuthering Heights</a:t>
            </a:r>
            <a:endParaRPr lang="en-US" sz="2400" b="1" dirty="0"/>
          </a:p>
        </p:txBody>
      </p:sp>
    </p:spTree>
  </p:cSld>
  <p:clrMapOvr>
    <a:masterClrMapping/>
  </p:clrMapOvr>
  <p:transition xmlns:p14="http://schemas.microsoft.com/office/powerpoint/2010/main" spd="med">
    <p:fade/>
  </p:transition>
</p:sld>
</file>

<file path=ppt/slides/slide114.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029200" cy="4525963"/>
          </a:xfrm>
        </p:spPr>
        <p:txBody>
          <a:bodyPr>
            <a:normAutofit lnSpcReduction="10000"/>
          </a:bodyPr>
          <a:lstStyle/>
          <a:p>
            <a:pPr marL="457200" indent="-457200">
              <a:buAutoNum type="arabicPeriod"/>
            </a:pPr>
            <a:r>
              <a:rPr lang="en-US" sz="2400" dirty="0" smtClean="0"/>
              <a:t>Bronte uses both visual and auditory imagery in this passage.  Which words create visual images? Which words create auditory images?  Which words create both?</a:t>
            </a:r>
          </a:p>
          <a:p>
            <a:pPr marL="457200" indent="-457200">
              <a:buAutoNum type="arabicPeriod"/>
            </a:pPr>
            <a:endParaRPr lang="en-US" sz="2400" dirty="0" smtClean="0"/>
          </a:p>
          <a:p>
            <a:pPr marL="457200" indent="-457200">
              <a:buAutoNum type="arabicPeriod"/>
            </a:pPr>
            <a:r>
              <a:rPr lang="en-US" sz="2400" dirty="0" smtClean="0"/>
              <a:t>What feelings are traditionally associated with rain, mist, and frost?  How would the feelings of this passage be different if </a:t>
            </a:r>
            <a:r>
              <a:rPr lang="en-US" sz="2400" i="1" dirty="0" smtClean="0"/>
              <a:t>the rainy night had ushered in a brilliant, sunny morning</a:t>
            </a:r>
            <a:r>
              <a:rPr lang="en-US" sz="2400" dirty="0" smtClean="0"/>
              <a:t>?</a:t>
            </a:r>
          </a:p>
          <a:p>
            <a:pPr marL="457200" indent="-457200">
              <a:buAutoNum type="arabicPeriod"/>
            </a:pPr>
            <a:endParaRPr lang="en-US" sz="2400" dirty="0" smtClean="0"/>
          </a:p>
          <a:p>
            <a:pPr marL="457200" indent="-457200">
              <a:buAutoNum type="arabicPeriod"/>
            </a:pPr>
            <a:endParaRPr lang="en-US" sz="2400" dirty="0" smtClean="0"/>
          </a:p>
          <a:p>
            <a:endParaRPr lang="en-US" sz="2400" dirty="0" smtClean="0"/>
          </a:p>
          <a:p>
            <a:endParaRPr lang="en-US" sz="2400" dirty="0"/>
          </a:p>
        </p:txBody>
      </p:sp>
      <p:pic>
        <p:nvPicPr>
          <p:cNvPr id="4" name="Picture 3"/>
          <p:cNvPicPr>
            <a:picLocks noChangeAspect="1"/>
          </p:cNvPicPr>
          <p:nvPr/>
        </p:nvPicPr>
        <p:blipFill>
          <a:blip r:embed="rId2"/>
          <a:stretch>
            <a:fillRect/>
          </a:stretch>
        </p:blipFill>
        <p:spPr>
          <a:xfrm>
            <a:off x="6172200" y="1981200"/>
            <a:ext cx="2451100" cy="33147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1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rgbClr val="000000">
                      <a:alpha val="43000"/>
                    </a:srgbClr>
                  </a:outerShdw>
                </a:effectLst>
              </a:rPr>
              <a:t>Response</a:t>
            </a:r>
            <a:endParaRPr lang="en-US" sz="5400" dirty="0">
              <a:solidFill>
                <a:srgbClr val="000090"/>
              </a:solidFill>
              <a:effectLst>
                <a:outerShdw blurRad="635000" dist="38100" dir="2700000" algn="tl">
                  <a:srgbClr val="000000">
                    <a:alpha val="43000"/>
                  </a:srgbClr>
                </a:outerShdw>
              </a:effectLst>
            </a:endParaRPr>
          </a:p>
        </p:txBody>
      </p:sp>
      <p:sp>
        <p:nvSpPr>
          <p:cNvPr id="3" name="Content Placeholder 2"/>
          <p:cNvSpPr>
            <a:spLocks noGrp="1"/>
          </p:cNvSpPr>
          <p:nvPr>
            <p:ph idx="1"/>
          </p:nvPr>
        </p:nvSpPr>
        <p:spPr/>
        <p:txBody>
          <a:bodyPr wrap="none">
            <a:normAutofit/>
          </a:bodyPr>
          <a:lstStyle/>
          <a:p>
            <a:pPr marL="457200" indent="-457200">
              <a:buAutoNum type="arabicPeriod"/>
            </a:pPr>
            <a:r>
              <a:rPr lang="en-US" sz="2400" dirty="0" smtClean="0"/>
              <a:t>Images include the following: </a:t>
            </a:r>
            <a:r>
              <a:rPr lang="en-US" sz="2400" b="1" dirty="0" smtClean="0"/>
              <a:t>Visual imagery: </a:t>
            </a:r>
            <a:r>
              <a:rPr lang="en-US" sz="2400" b="1" i="1" dirty="0" smtClean="0"/>
              <a:t>misty morning—</a:t>
            </a:r>
          </a:p>
          <a:p>
            <a:pPr marL="457200" indent="-457200">
              <a:buNone/>
            </a:pPr>
            <a:r>
              <a:rPr lang="en-US" sz="2400" b="1" i="1" dirty="0" smtClean="0"/>
              <a:t>half frost, half drizzle (temporary brooks crossed our path);</a:t>
            </a:r>
          </a:p>
          <a:p>
            <a:pPr marL="457200" indent="-457200">
              <a:buNone/>
            </a:pPr>
            <a:r>
              <a:rPr lang="en-US" sz="2400" b="1" dirty="0" smtClean="0"/>
              <a:t>Auditory imagery: </a:t>
            </a:r>
            <a:r>
              <a:rPr lang="en-US" sz="2400" b="1" i="1" dirty="0" smtClean="0"/>
              <a:t>gurgling from the uplands</a:t>
            </a:r>
            <a:r>
              <a:rPr lang="en-US" sz="2400" dirty="0" smtClean="0"/>
              <a:t>; </a:t>
            </a:r>
            <a:r>
              <a:rPr lang="en-US" sz="2400" b="1" i="1" dirty="0" smtClean="0"/>
              <a:t>Both—rainy night</a:t>
            </a:r>
            <a:r>
              <a:rPr lang="en-US" sz="2400" dirty="0" smtClean="0"/>
              <a:t>, </a:t>
            </a:r>
          </a:p>
          <a:p>
            <a:pPr marL="457200" indent="-457200">
              <a:buNone/>
            </a:pPr>
            <a:r>
              <a:rPr lang="en-US" sz="2400" b="1" i="1" dirty="0" smtClean="0"/>
              <a:t>temporary brooks crossed our path.</a:t>
            </a:r>
          </a:p>
          <a:p>
            <a:pPr marL="457200" indent="-457200">
              <a:buAutoNum type="arabicPeriod" startAt="2"/>
            </a:pPr>
            <a:r>
              <a:rPr lang="en-US" sz="2400" dirty="0" smtClean="0"/>
              <a:t>The feelings traditionally associated with rain, mist, and frost </a:t>
            </a:r>
          </a:p>
          <a:p>
            <a:pPr marL="457200" indent="-457200">
              <a:buNone/>
            </a:pPr>
            <a:r>
              <a:rPr lang="en-US" sz="2400" dirty="0" smtClean="0"/>
              <a:t>are depression, dejection, and melancholy.  That mist and frost </a:t>
            </a:r>
          </a:p>
          <a:p>
            <a:pPr marL="457200" indent="-457200">
              <a:buNone/>
            </a:pPr>
            <a:r>
              <a:rPr lang="en-US" sz="2400" dirty="0" smtClean="0"/>
              <a:t>follow a rainy night offers neither relief from the weather nor the</a:t>
            </a:r>
          </a:p>
          <a:p>
            <a:pPr marL="457200" indent="-457200">
              <a:buNone/>
            </a:pPr>
            <a:r>
              <a:rPr lang="en-US" sz="2400" dirty="0" smtClean="0"/>
              <a:t>corresponding hope for better times in general.  A brilliant sunny </a:t>
            </a:r>
          </a:p>
          <a:p>
            <a:pPr marL="457200" indent="-457200">
              <a:buNone/>
            </a:pPr>
            <a:r>
              <a:rPr lang="en-US" sz="2400" dirty="0" smtClean="0"/>
              <a:t>morning sets a tone for hopefulness and optimism in general. </a:t>
            </a:r>
            <a:endParaRPr lang="en-US" sz="2400" dirty="0"/>
          </a:p>
        </p:txBody>
      </p:sp>
    </p:spTree>
  </p:cSld>
  <p:clrMapOvr>
    <a:masterClrMapping/>
  </p:clrMapOvr>
  <p:transition xmlns:p14="http://schemas.microsoft.com/office/powerpoint/2010/main" spd="med">
    <p:fade/>
  </p:transition>
</p:sld>
</file>

<file path=ppt/slides/slide1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#3</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a:xfrm>
            <a:off x="609600" y="1600200"/>
            <a:ext cx="7696200" cy="4525963"/>
          </a:xfrm>
        </p:spPr>
        <p:txBody>
          <a:bodyPr>
            <a:normAutofit/>
          </a:bodyPr>
          <a:lstStyle/>
          <a:p>
            <a:pPr>
              <a:buNone/>
            </a:pPr>
            <a:r>
              <a:rPr lang="en-US" sz="2400" dirty="0" smtClean="0"/>
              <a:t>   </a:t>
            </a:r>
            <a:r>
              <a:rPr lang="en-US" sz="2400" b="1" dirty="0" smtClean="0"/>
              <a:t>Consider:</a:t>
            </a:r>
            <a:r>
              <a:rPr lang="en-US" sz="2400" dirty="0" smtClean="0"/>
              <a:t>       </a:t>
            </a:r>
          </a:p>
          <a:p>
            <a:pPr>
              <a:buNone/>
            </a:pPr>
            <a:r>
              <a:rPr lang="en-US" sz="2400" dirty="0" smtClean="0"/>
              <a:t>          The </a:t>
            </a:r>
            <a:r>
              <a:rPr lang="en-US" sz="2400" i="1" dirty="0" err="1" smtClean="0"/>
              <a:t>egwugwu</a:t>
            </a:r>
            <a:r>
              <a:rPr lang="en-US" sz="2400" i="1" dirty="0" smtClean="0"/>
              <a:t> </a:t>
            </a:r>
            <a:r>
              <a:rPr lang="en-US" sz="2400" dirty="0" smtClean="0"/>
              <a:t>was now a pandemonium of quavering voices: </a:t>
            </a:r>
            <a:r>
              <a:rPr lang="en-US" sz="2400" i="1" dirty="0" err="1" smtClean="0"/>
              <a:t>Aru</a:t>
            </a:r>
            <a:r>
              <a:rPr lang="en-US" sz="2400" i="1" dirty="0" smtClean="0"/>
              <a:t> </a:t>
            </a:r>
            <a:r>
              <a:rPr lang="en-US" sz="2400" i="1" dirty="0" err="1" smtClean="0"/>
              <a:t>oyim</a:t>
            </a:r>
            <a:r>
              <a:rPr lang="en-US" sz="2400" i="1" dirty="0" smtClean="0"/>
              <a:t> de de de </a:t>
            </a:r>
            <a:r>
              <a:rPr lang="en-US" sz="2400" i="1" dirty="0" err="1" smtClean="0"/>
              <a:t>dei</a:t>
            </a:r>
            <a:r>
              <a:rPr lang="en-US" sz="2400" i="1" dirty="0" smtClean="0"/>
              <a:t>! </a:t>
            </a:r>
            <a:r>
              <a:rPr lang="en-US" sz="2400" dirty="0" smtClean="0"/>
              <a:t>filled the air as the spirit of the ancestors, just emerged from the earth, greeted themselves in their esoteric language.</a:t>
            </a:r>
          </a:p>
          <a:p>
            <a:pPr>
              <a:buNone/>
            </a:pPr>
            <a:endParaRPr lang="en-US" sz="2400" dirty="0" smtClean="0"/>
          </a:p>
          <a:p>
            <a:pPr>
              <a:buNone/>
            </a:pPr>
            <a:r>
              <a:rPr lang="en-US" sz="2400" dirty="0" smtClean="0"/>
              <a:t>                 		--</a:t>
            </a:r>
            <a:r>
              <a:rPr lang="en-US" sz="2400" b="1" dirty="0" smtClean="0"/>
              <a:t>Chinua Achebe, </a:t>
            </a:r>
            <a:r>
              <a:rPr lang="en-US" sz="2400" b="1" i="1" dirty="0" smtClean="0"/>
              <a:t>Things Fall Apart</a:t>
            </a:r>
            <a:endParaRPr lang="en-US" sz="2400" b="1" i="1" dirty="0"/>
          </a:p>
        </p:txBody>
      </p:sp>
    </p:spTree>
  </p:cSld>
  <p:clrMapOvr>
    <a:masterClrMapping/>
  </p:clrMapOvr>
  <p:transition xmlns:p14="http://schemas.microsoft.com/office/powerpoint/2010/main" spd="med">
    <p:fade/>
  </p:transition>
</p:sld>
</file>

<file path=ppt/slides/slide117.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8229600" cy="4525963"/>
          </a:xfrm>
        </p:spPr>
        <p:txBody>
          <a:bodyPr>
            <a:normAutofit lnSpcReduction="10000"/>
          </a:bodyPr>
          <a:lstStyle/>
          <a:p>
            <a:endParaRPr lang="en-US" dirty="0" smtClean="0"/>
          </a:p>
          <a:p>
            <a:pPr marL="457200" indent="-457200">
              <a:buAutoNum type="arabicPeriod"/>
            </a:pPr>
            <a:r>
              <a:rPr lang="en-US" sz="2400" dirty="0" smtClean="0"/>
              <a:t>Read the passage aloud. How does Achebe’s use of the Ibo </a:t>
            </a:r>
          </a:p>
          <a:p>
            <a:pPr marL="457200" indent="-457200">
              <a:buNone/>
            </a:pPr>
            <a:r>
              <a:rPr lang="en-US" sz="2400" dirty="0" smtClean="0"/>
              <a:t>       language contribute to the reader’s ability to “hear” the auditory imagery?</a:t>
            </a:r>
          </a:p>
          <a:p>
            <a:pPr marL="457200" indent="-457200">
              <a:buAutoNum type="arabicPeriod" startAt="2"/>
            </a:pPr>
            <a:r>
              <a:rPr lang="en-US" sz="2400" dirty="0" smtClean="0"/>
              <a:t>Compare Achebe’s passage with </a:t>
            </a:r>
            <a:r>
              <a:rPr lang="en-US" sz="2400" b="1" i="1" dirty="0" smtClean="0"/>
              <a:t>The “</a:t>
            </a:r>
            <a:r>
              <a:rPr lang="en-US" sz="2400" b="1" i="1" dirty="0" err="1" smtClean="0"/>
              <a:t>egwugwu</a:t>
            </a:r>
            <a:r>
              <a:rPr lang="en-US" sz="2400" b="1" i="1" dirty="0" smtClean="0"/>
              <a:t>” was now full of voices which filled the air as the spirits of the ancestors, just emerged from the earth, greeted themselves in their esoteric language.</a:t>
            </a:r>
          </a:p>
          <a:p>
            <a:pPr marL="457200" indent="-457200">
              <a:buNone/>
            </a:pPr>
            <a:r>
              <a:rPr lang="en-US" sz="2400" dirty="0" smtClean="0"/>
              <a:t>            In which passage can the reader “hear” the voices?  How does the ability to hear the voices help the reader understand the passage?</a:t>
            </a:r>
          </a:p>
          <a:p>
            <a:pPr marL="457200" indent="-457200">
              <a:buAutoNum type="arabicPeriod" startAt="2"/>
            </a:pPr>
            <a:endParaRPr lang="en-US" sz="2400" dirty="0" smtClean="0"/>
          </a:p>
          <a:p>
            <a:pPr marL="457200" indent="-457200">
              <a:buAutoNum type="arabicPeriod" startAt="2"/>
            </a:pPr>
            <a:endParaRPr lang="en-US" sz="2400" dirty="0"/>
          </a:p>
        </p:txBody>
      </p:sp>
      <p:pic>
        <p:nvPicPr>
          <p:cNvPr id="4" name="Picture 3"/>
          <p:cNvPicPr>
            <a:picLocks noChangeAspect="1"/>
          </p:cNvPicPr>
          <p:nvPr/>
        </p:nvPicPr>
        <p:blipFill>
          <a:blip r:embed="rId2"/>
          <a:stretch>
            <a:fillRect/>
          </a:stretch>
        </p:blipFill>
        <p:spPr>
          <a:xfrm>
            <a:off x="4572000" y="609600"/>
            <a:ext cx="3594100" cy="1524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xmlns:p14="http://schemas.microsoft.com/office/powerpoint/2010/main" spd="med">
    <p:fade/>
  </p:transition>
</p:sld>
</file>

<file path=ppt/slides/slide118.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rgbClr val="000000">
                      <a:alpha val="43000"/>
                    </a:srgbClr>
                  </a:outerShdw>
                </a:effectLst>
              </a:rPr>
              <a:t>Response</a:t>
            </a:r>
            <a:endParaRPr lang="en-US" sz="5400" dirty="0">
              <a:solidFill>
                <a:srgbClr val="000090"/>
              </a:solidFill>
              <a:effectLst>
                <a:outerShdw blurRad="6350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Achebe’s use of the Ibo language recreates the scene in the reader’s mind, bringing immediacy and interest to the work.  Rather than referring to the language, Achebe uses actual Ibo words.  This causes the reader to pause and “listen” to the auditory imagery as he or she reads.</a:t>
            </a:r>
          </a:p>
          <a:p>
            <a:pPr marL="457200" indent="-457200">
              <a:buAutoNum type="arabicPeriod"/>
            </a:pPr>
            <a:r>
              <a:rPr lang="en-US" sz="2400" dirty="0" smtClean="0"/>
              <a:t>The reader can “hear” the words in Achebe’s passage.  The </a:t>
            </a:r>
            <a:r>
              <a:rPr lang="en-US" sz="2400" b="1" i="1" dirty="0" smtClean="0"/>
              <a:t>pandemonium of quavering voices </a:t>
            </a:r>
            <a:r>
              <a:rPr lang="en-US" sz="2400" dirty="0" smtClean="0"/>
              <a:t>sets the rhythm and timbre of the voices, and the use of Ibo words allows the reader to fully participate in the scene. </a:t>
            </a:r>
            <a:endParaRPr lang="en-US" sz="2400" dirty="0"/>
          </a:p>
        </p:txBody>
      </p:sp>
    </p:spTree>
  </p:cSld>
  <p:clrMapOvr>
    <a:masterClrMapping/>
  </p:clrMapOvr>
  <p:transition xmlns:p14="http://schemas.microsoft.com/office/powerpoint/2010/main" spd="med">
    <p:fade/>
  </p:transition>
</p:sld>
</file>

<file path=ppt/slides/slide1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#4</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A woman drew her long black hair out tight</a:t>
            </a:r>
          </a:p>
          <a:p>
            <a:pPr>
              <a:buNone/>
            </a:pPr>
            <a:r>
              <a:rPr lang="en-US" sz="2400" dirty="0" smtClean="0"/>
              <a:t>	And fiddled whisper music on those strings</a:t>
            </a:r>
          </a:p>
          <a:p>
            <a:pPr>
              <a:buNone/>
            </a:pPr>
            <a:r>
              <a:rPr lang="en-US" sz="2400" dirty="0" smtClean="0"/>
              <a:t>	And bats with baby faces in the violet light</a:t>
            </a:r>
          </a:p>
          <a:p>
            <a:pPr>
              <a:buNone/>
            </a:pPr>
            <a:r>
              <a:rPr lang="en-US" sz="2400" dirty="0" smtClean="0"/>
              <a:t>	Whistled, and beat their wings</a:t>
            </a:r>
          </a:p>
          <a:p>
            <a:pPr>
              <a:buNone/>
            </a:pPr>
            <a:r>
              <a:rPr lang="en-US" sz="2400" dirty="0" smtClean="0"/>
              <a:t>	And crawled head downward down a blackened wail</a:t>
            </a:r>
          </a:p>
          <a:p>
            <a:pPr>
              <a:buNone/>
            </a:pPr>
            <a:r>
              <a:rPr lang="en-US" sz="2400" dirty="0" smtClean="0"/>
              <a:t>	And upside down in air were towers</a:t>
            </a:r>
          </a:p>
          <a:p>
            <a:pPr>
              <a:buNone/>
            </a:pPr>
            <a:r>
              <a:rPr lang="en-US" sz="2400" dirty="0" smtClean="0"/>
              <a:t>	Tolling reminiscent bells, that kept the hours</a:t>
            </a:r>
          </a:p>
          <a:p>
            <a:pPr>
              <a:buNone/>
            </a:pPr>
            <a:r>
              <a:rPr lang="en-US" sz="2400" dirty="0" smtClean="0"/>
              <a:t>	And voices singing out of empty cisterns and exhausted wells.</a:t>
            </a:r>
          </a:p>
          <a:p>
            <a:pPr>
              <a:buNone/>
            </a:pPr>
            <a:r>
              <a:rPr lang="en-US" sz="2400" dirty="0" smtClean="0"/>
              <a:t>					--</a:t>
            </a:r>
            <a:r>
              <a:rPr lang="en-US" sz="2400" b="1" dirty="0" smtClean="0"/>
              <a:t>T. S. Eliot, “The Waste Land”</a:t>
            </a:r>
            <a:endParaRPr lang="en-US" sz="2400" b="1" dirty="0"/>
          </a:p>
        </p:txBody>
      </p:sp>
    </p:spTree>
  </p:cSld>
  <p:clrMapOvr>
    <a:masterClrMapping/>
  </p:clrMapOvr>
  <p:transition xmlns:p14="http://schemas.microsoft.com/office/powerpoint/2010/main" spd="med">
    <p:fade/>
  </p:transition>
</p:sld>
</file>

<file path=ppt/slides/slide12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58962"/>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228600" y="1600200"/>
            <a:ext cx="6096000" cy="4525963"/>
          </a:xfrm>
        </p:spPr>
        <p:txBody>
          <a:bodyPr>
            <a:normAutofit/>
          </a:bodyPr>
          <a:lstStyle/>
          <a:p>
            <a:pPr>
              <a:buNone/>
            </a:pPr>
            <a:endParaRPr lang="en-US" sz="2400" dirty="0" smtClean="0"/>
          </a:p>
          <a:p>
            <a:pPr marL="457200" indent="-457200">
              <a:buAutoNum type="arabicPeriod"/>
            </a:pPr>
            <a:r>
              <a:rPr lang="en-US" sz="2400" dirty="0" smtClean="0"/>
              <a:t>Paraphrase the image of the first two lines.  What mood does the image create?</a:t>
            </a:r>
          </a:p>
          <a:p>
            <a:pPr marL="457200" indent="-457200">
              <a:buNone/>
            </a:pPr>
            <a:endParaRPr lang="en-US" sz="2400" dirty="0" smtClean="0"/>
          </a:p>
          <a:p>
            <a:pPr marL="457200" indent="-457200">
              <a:buNone/>
            </a:pPr>
            <a:r>
              <a:rPr lang="en-US" sz="2400" dirty="0" smtClean="0"/>
              <a:t>2.   List the auditory images in these lines.  How do these images help create the mood of the passage?</a:t>
            </a:r>
            <a:endParaRPr lang="en-US" sz="2400" dirty="0"/>
          </a:p>
        </p:txBody>
      </p:sp>
      <p:pic>
        <p:nvPicPr>
          <p:cNvPr id="4" name="Picture 3"/>
          <p:cNvPicPr>
            <a:picLocks noChangeAspect="1"/>
          </p:cNvPicPr>
          <p:nvPr/>
        </p:nvPicPr>
        <p:blipFill>
          <a:blip r:embed="rId2"/>
          <a:stretch>
            <a:fillRect/>
          </a:stretch>
        </p:blipFill>
        <p:spPr>
          <a:xfrm>
            <a:off x="6172200" y="1219200"/>
            <a:ext cx="2362200" cy="44196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2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rgbClr val="000000">
                      <a:alpha val="43000"/>
                    </a:srgbClr>
                  </a:outerShdw>
                </a:effectLst>
              </a:rPr>
              <a:t>Response</a:t>
            </a:r>
            <a:endParaRPr lang="en-US" sz="5400" dirty="0">
              <a:solidFill>
                <a:srgbClr val="000090"/>
              </a:solidFill>
              <a:effectLst>
                <a:outerShdw blurRad="635000" dist="38100" dir="2700000" algn="tl">
                  <a:srgbClr val="000000">
                    <a:alpha val="43000"/>
                  </a:srgbClr>
                </a:outerShdw>
              </a:effectLst>
            </a:endParaRPr>
          </a:p>
        </p:txBody>
      </p:sp>
      <p:sp>
        <p:nvSpPr>
          <p:cNvPr id="3" name="Content Placeholder 2"/>
          <p:cNvSpPr>
            <a:spLocks noGrp="1"/>
          </p:cNvSpPr>
          <p:nvPr>
            <p:ph idx="1"/>
          </p:nvPr>
        </p:nvSpPr>
        <p:spPr>
          <a:xfrm>
            <a:off x="457200" y="1371600"/>
            <a:ext cx="8229600" cy="5105400"/>
          </a:xfrm>
        </p:spPr>
        <p:txBody>
          <a:bodyPr>
            <a:normAutofit/>
          </a:bodyPr>
          <a:lstStyle/>
          <a:p>
            <a:pPr marL="457200" indent="-457200">
              <a:buAutoNum type="arabicPeriod"/>
            </a:pPr>
            <a:r>
              <a:rPr lang="en-US" sz="2400" dirty="0" smtClean="0"/>
              <a:t>Students’ paraphrases will vary.  A paraphrase might read something like this:  </a:t>
            </a:r>
            <a:r>
              <a:rPr lang="en-US" sz="2400" b="1" dirty="0" smtClean="0"/>
              <a:t>“A woman pulled her long black hair out to the side and held it taut.  The she plucked her hair in such a way as to make a whispering sound.</a:t>
            </a:r>
            <a:r>
              <a:rPr lang="en-US" sz="2400" dirty="0" smtClean="0"/>
              <a:t>”  The image creates a mood of eerie strangeness.</a:t>
            </a:r>
          </a:p>
        </p:txBody>
      </p:sp>
    </p:spTree>
  </p:cSld>
  <p:clrMapOvr>
    <a:masterClrMapping/>
  </p:clrMapOvr>
  <p:transition xmlns:p14="http://schemas.microsoft.com/office/powerpoint/2010/main" spd="med">
    <p:fade/>
  </p:transition>
</p:sld>
</file>

<file path=ppt/slides/slide1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rgbClr val="000000">
                      <a:alpha val="43000"/>
                    </a:srgbClr>
                  </a:outerShdw>
                </a:effectLst>
              </a:rPr>
              <a:t>Response</a:t>
            </a:r>
            <a:endParaRPr lang="en-US" sz="5400" dirty="0"/>
          </a:p>
        </p:txBody>
      </p:sp>
      <p:sp>
        <p:nvSpPr>
          <p:cNvPr id="3" name="Content Placeholder 2"/>
          <p:cNvSpPr>
            <a:spLocks noGrp="1"/>
          </p:cNvSpPr>
          <p:nvPr>
            <p:ph idx="1"/>
          </p:nvPr>
        </p:nvSpPr>
        <p:spPr/>
        <p:txBody>
          <a:bodyPr>
            <a:normAutofit lnSpcReduction="10000"/>
          </a:bodyPr>
          <a:lstStyle/>
          <a:p>
            <a:pPr>
              <a:buNone/>
            </a:pPr>
            <a:r>
              <a:rPr lang="en-US" sz="2400" dirty="0" smtClean="0"/>
              <a:t>2.  The auditory images include </a:t>
            </a:r>
            <a:r>
              <a:rPr lang="en-US" sz="2400" b="1" i="1" dirty="0" smtClean="0"/>
              <a:t>a woman…fiddled whisper music on those strings, bats…whistled and beat their wings, towers tolling reminiscent bells, and voices singing out of empty cisterns and exhausted wells</a:t>
            </a:r>
            <a:r>
              <a:rPr lang="en-US" sz="2400" b="1" dirty="0" smtClean="0"/>
              <a:t>.  </a:t>
            </a:r>
            <a:r>
              <a:rPr lang="en-US" sz="2400" dirty="0" smtClean="0"/>
              <a:t>The images help create the mood of the passage by reinforcing and intensifying the mood of eerie strangeness and desolation.  None of the sounds are harmonious or uplifting.  The woman </a:t>
            </a:r>
            <a:r>
              <a:rPr lang="en-US" sz="2400" b="1" i="1" dirty="0" smtClean="0"/>
              <a:t>fiddles</a:t>
            </a:r>
            <a:r>
              <a:rPr lang="en-US" sz="2400" dirty="0" smtClean="0"/>
              <a:t> on her hair, and the sound she produces is barely audible.  Bats </a:t>
            </a:r>
            <a:r>
              <a:rPr lang="en-US" sz="2400" b="1" i="1" dirty="0" smtClean="0"/>
              <a:t>whistle and beat their wings</a:t>
            </a:r>
            <a:r>
              <a:rPr lang="en-US" sz="2400" dirty="0" smtClean="0"/>
              <a:t>, sounds without melody or harmony.  The </a:t>
            </a:r>
            <a:r>
              <a:rPr lang="en-US" sz="2400" b="1" i="1" dirty="0" smtClean="0"/>
              <a:t>tolling of the bells </a:t>
            </a:r>
            <a:r>
              <a:rPr lang="en-US" sz="2400" dirty="0" smtClean="0"/>
              <a:t>evokes the past only and offers no hope for the future.  Voices come from </a:t>
            </a:r>
            <a:r>
              <a:rPr lang="en-US" sz="2400" b="1" i="1" dirty="0" smtClean="0"/>
              <a:t>empty cisterns and dry wells.</a:t>
            </a:r>
            <a:r>
              <a:rPr lang="en-US" sz="2400" i="1" dirty="0" smtClean="0"/>
              <a:t>  </a:t>
            </a:r>
            <a:r>
              <a:rPr lang="en-US" sz="2400" dirty="0" smtClean="0"/>
              <a:t>These images offer not hope: only decay, dissipation, and futility.</a:t>
            </a:r>
          </a:p>
          <a:p>
            <a:pPr>
              <a:buNone/>
            </a:pPr>
            <a:endParaRPr lang="en-US" sz="2400" dirty="0"/>
          </a:p>
        </p:txBody>
      </p:sp>
    </p:spTree>
  </p:cSld>
  <p:clrMapOvr>
    <a:masterClrMapping/>
  </p:clrMapOvr>
  <p:transition xmlns:p14="http://schemas.microsoft.com/office/powerpoint/2010/main" spd="med">
    <p:fade/>
  </p:transition>
</p:sld>
</file>

<file path=ppt/slides/slide1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#5</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All the hedges are singing with yellow birds!</a:t>
            </a:r>
          </a:p>
          <a:p>
            <a:pPr>
              <a:buNone/>
            </a:pPr>
            <a:r>
              <a:rPr lang="en-US" sz="2400" dirty="0" smtClean="0"/>
              <a:t>		A boy runs by with lemons in his hands.</a:t>
            </a:r>
          </a:p>
          <a:p>
            <a:pPr>
              <a:buNone/>
            </a:pPr>
            <a:r>
              <a:rPr lang="en-US" sz="2400" dirty="0" smtClean="0"/>
              <a:t>			</a:t>
            </a:r>
          </a:p>
          <a:p>
            <a:pPr>
              <a:buNone/>
            </a:pPr>
            <a:r>
              <a:rPr lang="en-US" sz="2400" dirty="0" smtClean="0"/>
              <a:t>			--</a:t>
            </a:r>
            <a:r>
              <a:rPr lang="en-US" sz="2400" b="1" dirty="0" smtClean="0"/>
              <a:t>Rita Dove, “Notes from a Tunisian Journal”</a:t>
            </a:r>
            <a:endParaRPr lang="en-US" sz="2400" b="1" dirty="0"/>
          </a:p>
        </p:txBody>
      </p:sp>
    </p:spTree>
  </p:cSld>
  <p:clrMapOvr>
    <a:masterClrMapping/>
  </p:clrMapOvr>
  <p:transition xmlns:p14="http://schemas.microsoft.com/office/powerpoint/2010/main" spd="med">
    <p:fade/>
  </p:transition>
</p:sld>
</file>

<file path=ppt/slides/slide1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 pos="75000">
              <a:schemeClr val="accent3">
                <a:lumMod val="60000"/>
                <a:lumOff val="4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Discuss:</a:t>
            </a:r>
            <a:endParaRPr lang="en-US" sz="5400" dirty="0"/>
          </a:p>
        </p:txBody>
      </p:sp>
      <p:sp>
        <p:nvSpPr>
          <p:cNvPr id="3" name="Content Placeholder 2"/>
          <p:cNvSpPr>
            <a:spLocks noGrp="1"/>
          </p:cNvSpPr>
          <p:nvPr>
            <p:ph idx="1"/>
          </p:nvPr>
        </p:nvSpPr>
        <p:spPr>
          <a:xfrm>
            <a:off x="3352800" y="1600200"/>
            <a:ext cx="5334000" cy="4525963"/>
          </a:xfrm>
        </p:spPr>
        <p:txBody>
          <a:bodyPr/>
          <a:lstStyle/>
          <a:p>
            <a:endParaRPr lang="en-US" dirty="0" smtClean="0"/>
          </a:p>
          <a:p>
            <a:pPr marL="457200" indent="-457200">
              <a:buAutoNum type="arabicPeriod"/>
            </a:pPr>
            <a:r>
              <a:rPr lang="en-US" sz="2400" dirty="0" smtClean="0"/>
              <a:t>How does the image of the boy in the second line intensify your understanding of the hedges in the first line?</a:t>
            </a:r>
          </a:p>
          <a:p>
            <a:pPr marL="457200" indent="-457200">
              <a:buAutoNum type="arabicPeriod"/>
            </a:pPr>
            <a:endParaRPr lang="en-US" sz="2400" dirty="0" smtClean="0"/>
          </a:p>
          <a:p>
            <a:pPr marL="457200" indent="-457200">
              <a:buAutoNum type="arabicPeriod"/>
            </a:pPr>
            <a:r>
              <a:rPr lang="en-US" sz="2400" dirty="0" smtClean="0"/>
              <a:t>How would the effect be different if the second line read, </a:t>
            </a:r>
            <a:r>
              <a:rPr lang="en-US" sz="2400" b="1" dirty="0" smtClean="0"/>
              <a:t>“A boy runs by with apples in his hands”</a:t>
            </a:r>
            <a:r>
              <a:rPr lang="en-US" sz="2400" dirty="0" smtClean="0"/>
              <a:t>?</a:t>
            </a:r>
            <a:endParaRPr lang="en-US" sz="2400" dirty="0"/>
          </a:p>
        </p:txBody>
      </p:sp>
      <p:pic>
        <p:nvPicPr>
          <p:cNvPr id="4" name="Picture 3"/>
          <p:cNvPicPr>
            <a:picLocks noChangeAspect="1"/>
          </p:cNvPicPr>
          <p:nvPr/>
        </p:nvPicPr>
        <p:blipFill>
          <a:blip r:embed="rId2"/>
          <a:stretch>
            <a:fillRect/>
          </a:stretch>
        </p:blipFill>
        <p:spPr>
          <a:xfrm>
            <a:off x="533400" y="1778000"/>
            <a:ext cx="2590800" cy="37846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2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rgbClr val="000000">
                      <a:alpha val="43000"/>
                    </a:srgbClr>
                  </a:outerShdw>
                </a:effectLst>
              </a:rPr>
              <a:t>Response</a:t>
            </a:r>
            <a:endParaRPr lang="en-US" sz="5400" dirty="0">
              <a:solidFill>
                <a:srgbClr val="000090"/>
              </a:solidFill>
              <a:effectLst>
                <a:outerShdw blurRad="6350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The image of the boy with the lemons (line 2) picks up the color of the yellow birds from line 1.  The color of the yellow birds becomes more specific and definite: it is the color of lemons.</a:t>
            </a:r>
          </a:p>
          <a:p>
            <a:pPr marL="457200" indent="-457200">
              <a:buAutoNum type="arabicPeriod"/>
            </a:pPr>
            <a:r>
              <a:rPr lang="en-US" sz="2400" dirty="0" smtClean="0"/>
              <a:t>A boy with apples produces an image that jars with the image of line one. In the first place, it introduces a new color and distracts the reader from the yellow of the first line.  In addition, the apple does not have the connotation of zest and zing. The lines are exuberant, in keeping with the zing of lemons.  Apples detract from the first image instead of intensifying it.</a:t>
            </a:r>
            <a:endParaRPr lang="en-US" sz="2400" dirty="0"/>
          </a:p>
        </p:txBody>
      </p:sp>
    </p:spTree>
  </p:cSld>
  <p:clrMapOvr>
    <a:masterClrMapping/>
  </p:clrMapOvr>
  <p:transition xmlns:p14="http://schemas.microsoft.com/office/powerpoint/2010/main" spd="med">
    <p:fade/>
  </p:transition>
</p:sld>
</file>

<file path=ppt/slides/slide1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#6</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b="1" dirty="0" smtClean="0"/>
              <a:t>          </a:t>
            </a:r>
            <a:r>
              <a:rPr lang="en-US" sz="2400" dirty="0" smtClean="0"/>
              <a:t>At first I saw only water so clear it magnified the fibers in the walls of the gourd.  On the surface, I saw only my own round reflection.  The old man encircled the neck of the gourd with his thumb and index finger and gave it a shake  As the water shook, then settled, the colors and lights shimmered into a picture, not reflecting anything I could see around me.  There at bottom of the gourd were my mother and father scanning the sky, which was where I was.</a:t>
            </a:r>
          </a:p>
          <a:p>
            <a:pPr>
              <a:buNone/>
            </a:pPr>
            <a:r>
              <a:rPr lang="en-US" sz="2400" dirty="0" smtClean="0"/>
              <a:t>			--</a:t>
            </a:r>
            <a:r>
              <a:rPr lang="en-US" sz="2400" b="1" dirty="0" smtClean="0"/>
              <a:t>Maxine Hong Kingston, </a:t>
            </a:r>
            <a:r>
              <a:rPr lang="en-US" sz="2400" b="1" i="1" dirty="0" smtClean="0"/>
              <a:t>The Warrior Woman</a:t>
            </a:r>
            <a:endParaRPr lang="en-US" sz="2400" b="1" i="1" dirty="0"/>
          </a:p>
        </p:txBody>
      </p:sp>
    </p:spTree>
  </p:cSld>
  <p:clrMapOvr>
    <a:masterClrMapping/>
  </p:clrMapOvr>
  <p:transition xmlns:p14="http://schemas.microsoft.com/office/powerpoint/2010/main" spd="med">
    <p:fade/>
  </p:transition>
</p:sld>
</file>

<file path=ppt/slides/slide127.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p:txBody>
          <a:bodyPr>
            <a:normAutofit/>
          </a:bodyPr>
          <a:lstStyle/>
          <a:p>
            <a:pPr>
              <a:buNone/>
            </a:pPr>
            <a:endParaRPr lang="en-US" sz="2400" dirty="0" smtClean="0"/>
          </a:p>
          <a:p>
            <a:pPr marL="457200" indent="-457200">
              <a:buAutoNum type="arabicPeriod"/>
            </a:pPr>
            <a:r>
              <a:rPr lang="en-US" sz="2400" dirty="0" smtClean="0"/>
              <a:t>What kind of imagery is used in this passage?  Identify the images.</a:t>
            </a:r>
          </a:p>
          <a:p>
            <a:pPr marL="457200" indent="-457200">
              <a:buAutoNum type="arabicPeriod"/>
            </a:pPr>
            <a:r>
              <a:rPr lang="en-US" sz="2400" dirty="0" smtClean="0"/>
              <a:t>Compare and contrast the imagery of the last sentence with the imagery of the first four sentences.</a:t>
            </a:r>
            <a:endParaRPr lang="en-US" sz="2400" dirty="0"/>
          </a:p>
        </p:txBody>
      </p:sp>
      <p:pic>
        <p:nvPicPr>
          <p:cNvPr id="4" name="Picture 3"/>
          <p:cNvPicPr>
            <a:picLocks noChangeAspect="1"/>
          </p:cNvPicPr>
          <p:nvPr/>
        </p:nvPicPr>
        <p:blipFill>
          <a:blip r:embed="rId2"/>
          <a:stretch>
            <a:fillRect/>
          </a:stretch>
        </p:blipFill>
        <p:spPr>
          <a:xfrm>
            <a:off x="6096000" y="3581400"/>
            <a:ext cx="2298700" cy="23622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128.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596900" dist="38100" dir="2700000" algn="tl">
                    <a:srgbClr val="000000">
                      <a:alpha val="43000"/>
                    </a:srgbClr>
                  </a:outerShdw>
                </a:effectLst>
              </a:rPr>
              <a:t>Response</a:t>
            </a:r>
            <a:endParaRPr lang="en-US" sz="5400" dirty="0">
              <a:solidFill>
                <a:srgbClr val="000090"/>
              </a:solidFill>
              <a:effectLst>
                <a:outerShdw blurRad="5969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The imagery used in this passage is visual.  Images include </a:t>
            </a:r>
            <a:r>
              <a:rPr lang="en-US" sz="2400" b="1" dirty="0" smtClean="0"/>
              <a:t>clear water which magnifies the fibers of the gourd, the narrator’s reflection, the old man shaking the gourd, the colors and light shimmering in the water as it settles</a:t>
            </a:r>
            <a:r>
              <a:rPr lang="en-US" sz="2400" dirty="0" smtClean="0"/>
              <a:t> and </a:t>
            </a:r>
            <a:r>
              <a:rPr lang="en-US" sz="2400" b="1" dirty="0" smtClean="0"/>
              <a:t>the picture—in the bottom of the gourd</a:t>
            </a:r>
            <a:r>
              <a:rPr lang="en-US" sz="2400" dirty="0" smtClean="0"/>
              <a:t>—of the </a:t>
            </a:r>
            <a:r>
              <a:rPr lang="en-US" sz="2400" b="1" dirty="0" smtClean="0"/>
              <a:t>narrator’s mother and father scanning the sky.</a:t>
            </a:r>
          </a:p>
        </p:txBody>
      </p:sp>
    </p:spTree>
  </p:cSld>
  <p:clrMapOvr>
    <a:masterClrMapping/>
  </p:clrMapOvr>
  <p:transition xmlns:p14="http://schemas.microsoft.com/office/powerpoint/2010/main" spd="med">
    <p:fade/>
  </p:transition>
</p:sld>
</file>

<file path=ppt/slides/slide1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 pos="75000">
              <a:schemeClr val="accent3">
                <a:lumMod val="60000"/>
                <a:lumOff val="4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596900" dist="38100" dir="2700000" algn="tl">
                    <a:srgbClr val="000000">
                      <a:alpha val="43000"/>
                    </a:srgbClr>
                  </a:outerShdw>
                </a:effectLst>
              </a:rPr>
              <a:t>Response</a:t>
            </a:r>
            <a:endParaRPr lang="en-US" sz="5400" dirty="0">
              <a:solidFill>
                <a:srgbClr val="000090"/>
              </a:solidFill>
            </a:endParaRPr>
          </a:p>
        </p:txBody>
      </p:sp>
      <p:sp>
        <p:nvSpPr>
          <p:cNvPr id="3" name="Content Placeholder 2"/>
          <p:cNvSpPr>
            <a:spLocks noGrp="1"/>
          </p:cNvSpPr>
          <p:nvPr>
            <p:ph idx="1"/>
          </p:nvPr>
        </p:nvSpPr>
        <p:spPr/>
        <p:txBody>
          <a:bodyPr>
            <a:normAutofit/>
          </a:bodyPr>
          <a:lstStyle/>
          <a:p>
            <a:pPr>
              <a:buNone/>
            </a:pPr>
            <a:r>
              <a:rPr lang="en-US" sz="2400" dirty="0" smtClean="0"/>
              <a:t>2.  The imagery of the last sentence is full of precise and exact details, just like the imagery of the first four sentences.  In addition, the whole passage is dominated by visual imagery.  The difference lies in the visual imagery’s subject matter.  The first four sentences offer concrete and realistic images, an exact representation of a scene.  The last sentence, however, delves into a different reality.  The imagery of the last sentence reveals the magic that is central to this passage:  the narrator sees her parents, who are not there, reflected by the gourd, the use of consistent precision and exactness of imagery makes the magic of the last sentence believable and enables the reader to participate in the vision.</a:t>
            </a:r>
          </a:p>
          <a:p>
            <a:pPr>
              <a:buNone/>
            </a:pPr>
            <a:endParaRPr lang="en-US" sz="2400" dirty="0"/>
          </a:p>
        </p:txBody>
      </p:sp>
    </p:spTree>
  </p:cSld>
  <p:clrMapOvr>
    <a:masterClrMapping/>
  </p:clrMapOvr>
  <p:transition xmlns:p14="http://schemas.microsoft.com/office/powerpoint/2010/main" spd="med">
    <p:fade/>
  </p:transition>
</p:sld>
</file>

<file path=ppt/slides/slide1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#7</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a:xfrm>
            <a:off x="457200" y="1371600"/>
            <a:ext cx="8229600" cy="5105400"/>
          </a:xfrm>
        </p:spPr>
        <p:txBody>
          <a:bodyPr>
            <a:normAutofit lnSpcReduction="10000"/>
          </a:bodyPr>
          <a:lstStyle/>
          <a:p>
            <a:pPr>
              <a:buNone/>
            </a:pPr>
            <a:r>
              <a:rPr lang="en-US" sz="2400" b="1" dirty="0" smtClean="0"/>
              <a:t>Consider:</a:t>
            </a:r>
          </a:p>
          <a:p>
            <a:pPr>
              <a:buNone/>
            </a:pPr>
            <a:r>
              <a:rPr lang="en-US" sz="2400" b="1" dirty="0" smtClean="0"/>
              <a:t>     		</a:t>
            </a:r>
            <a:r>
              <a:rPr lang="en-US" sz="2400" dirty="0" smtClean="0"/>
              <a:t>There were some dirty plates</a:t>
            </a:r>
          </a:p>
          <a:p>
            <a:pPr>
              <a:buNone/>
            </a:pPr>
            <a:r>
              <a:rPr lang="en-US" sz="2400" b="1" dirty="0" smtClean="0"/>
              <a:t>		</a:t>
            </a:r>
            <a:r>
              <a:rPr lang="en-US" sz="2400" dirty="0" smtClean="0"/>
              <a:t>and a glass of milk</a:t>
            </a:r>
          </a:p>
          <a:p>
            <a:pPr>
              <a:buNone/>
            </a:pPr>
            <a:r>
              <a:rPr lang="en-US" sz="2400" dirty="0" smtClean="0"/>
              <a:t>		beside her on a small table</a:t>
            </a:r>
          </a:p>
          <a:p>
            <a:pPr>
              <a:buNone/>
            </a:pPr>
            <a:r>
              <a:rPr lang="en-US" sz="2400" dirty="0" smtClean="0"/>
              <a:t>		near the rank, disheveled bed—</a:t>
            </a:r>
          </a:p>
          <a:p>
            <a:pPr>
              <a:buNone/>
            </a:pPr>
            <a:endParaRPr lang="en-US" sz="2400" dirty="0" smtClean="0"/>
          </a:p>
          <a:p>
            <a:pPr>
              <a:buNone/>
            </a:pPr>
            <a:r>
              <a:rPr lang="en-US" sz="2400" dirty="0" smtClean="0"/>
              <a:t>		Wrinkled and nearly blind</a:t>
            </a:r>
          </a:p>
          <a:p>
            <a:pPr>
              <a:buNone/>
            </a:pPr>
            <a:r>
              <a:rPr lang="en-US" sz="2400" dirty="0" smtClean="0"/>
              <a:t>		she lay and snored</a:t>
            </a:r>
          </a:p>
          <a:p>
            <a:pPr>
              <a:buNone/>
            </a:pPr>
            <a:r>
              <a:rPr lang="en-US" sz="2400" dirty="0" smtClean="0"/>
              <a:t>		rousing with anger in her tones</a:t>
            </a:r>
          </a:p>
          <a:p>
            <a:pPr>
              <a:buNone/>
            </a:pPr>
            <a:r>
              <a:rPr lang="en-US" sz="2400" dirty="0" smtClean="0"/>
              <a:t>		to cry for food.</a:t>
            </a:r>
          </a:p>
          <a:p>
            <a:pPr>
              <a:buNone/>
            </a:pPr>
            <a:r>
              <a:rPr lang="en-US" sz="2400" dirty="0" smtClean="0"/>
              <a:t>		     --</a:t>
            </a:r>
            <a:r>
              <a:rPr lang="en-US" sz="1946" b="1" dirty="0" smtClean="0"/>
              <a:t>William Carlos Williams, “The Last Words of My English 				Grandmother” </a:t>
            </a:r>
            <a:endParaRPr lang="en-US" sz="1946" b="1" dirty="0"/>
          </a:p>
        </p:txBody>
      </p:sp>
    </p:spTree>
  </p:cSld>
  <p:clrMapOvr>
    <a:masterClrMapping/>
  </p:clrMapOvr>
  <p:transition xmlns:p14="http://schemas.microsoft.com/office/powerpoint/2010/main" spd="med">
    <p:fade/>
  </p:transition>
</p:sld>
</file>

<file path=ppt/slides/slide131.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These stanzas contain </a:t>
            </a:r>
            <a:r>
              <a:rPr lang="en-US" sz="2400" b="1" dirty="0" smtClean="0"/>
              <a:t>visual, olfactory, auditory, and gustatory</a:t>
            </a:r>
            <a:r>
              <a:rPr lang="en-US" sz="2400" dirty="0" smtClean="0"/>
              <a:t> images.  Create your own chart like the one below and fill with concrete images from the poem.</a:t>
            </a:r>
          </a:p>
          <a:p>
            <a:pPr marL="457200" indent="-457200">
              <a:buNone/>
            </a:pPr>
            <a:r>
              <a:rPr lang="en-US" sz="2400" dirty="0" smtClean="0"/>
              <a:t>   </a:t>
            </a:r>
            <a:r>
              <a:rPr lang="en-US" sz="2400" b="1" i="1" dirty="0" smtClean="0"/>
              <a:t>Visual	Olfactory	Auditory	Gustatory</a:t>
            </a:r>
          </a:p>
          <a:p>
            <a:pPr marL="457200" indent="-457200">
              <a:buNone/>
            </a:pPr>
            <a:endParaRPr lang="en-US" sz="2400" b="1" i="1" dirty="0" smtClean="0"/>
          </a:p>
          <a:p>
            <a:pPr marL="457200" indent="-457200">
              <a:buAutoNum type="arabicPeriod" startAt="2"/>
            </a:pPr>
            <a:r>
              <a:rPr lang="en-US" sz="2400" dirty="0" smtClean="0"/>
              <a:t>Contrast the attitude toward the old woman</a:t>
            </a:r>
          </a:p>
          <a:p>
            <a:pPr marL="457200" indent="-457200">
              <a:buNone/>
            </a:pPr>
            <a:r>
              <a:rPr lang="en-US" sz="2400" dirty="0" smtClean="0"/>
              <a:t> in the two stanzas.  How does it change?  </a:t>
            </a:r>
          </a:p>
          <a:p>
            <a:pPr marL="457200" indent="-457200">
              <a:buNone/>
            </a:pPr>
            <a:r>
              <a:rPr lang="en-US" sz="2400" dirty="0" smtClean="0"/>
              <a:t>What images create this change in attitude?</a:t>
            </a:r>
            <a:endParaRPr lang="en-US" sz="2400" dirty="0"/>
          </a:p>
        </p:txBody>
      </p:sp>
      <p:pic>
        <p:nvPicPr>
          <p:cNvPr id="4" name="Picture 3"/>
          <p:cNvPicPr>
            <a:picLocks noChangeAspect="1"/>
          </p:cNvPicPr>
          <p:nvPr/>
        </p:nvPicPr>
        <p:blipFill>
          <a:blip r:embed="rId2"/>
          <a:stretch>
            <a:fillRect/>
          </a:stretch>
        </p:blipFill>
        <p:spPr>
          <a:xfrm>
            <a:off x="6629400" y="3390900"/>
            <a:ext cx="2133600" cy="27813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32.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rgbClr val="000000">
                      <a:alpha val="43000"/>
                    </a:srgbClr>
                  </a:outerShdw>
                </a:effectLst>
              </a:rPr>
              <a:t>Response</a:t>
            </a:r>
            <a:endParaRPr lang="en-US" sz="5400" dirty="0">
              <a:solidFill>
                <a:srgbClr val="000090"/>
              </a:solidFill>
              <a:effectLst>
                <a:outerShdw blurRad="6350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Image charts can help you identify images and understand their significance.  Students’ charts should include the following images:</a:t>
            </a:r>
          </a:p>
          <a:p>
            <a:pPr marL="457200" indent="-457200">
              <a:buNone/>
            </a:pPr>
            <a:r>
              <a:rPr lang="en-US" sz="2400" b="1" i="1" dirty="0" smtClean="0"/>
              <a:t>Visual		Olfactory	     	Auditory	Gustatory</a:t>
            </a:r>
          </a:p>
          <a:p>
            <a:pPr marL="457200" indent="-457200">
              <a:buNone/>
            </a:pPr>
            <a:r>
              <a:rPr lang="en-US" sz="2000" dirty="0" smtClean="0"/>
              <a:t>Dirty plates	Rank, disheveled bed	Snored		A glass of milk</a:t>
            </a:r>
          </a:p>
          <a:p>
            <a:pPr marL="457200" indent="-457200">
              <a:buNone/>
            </a:pPr>
            <a:r>
              <a:rPr lang="en-US" sz="2000" dirty="0" smtClean="0"/>
              <a:t>A glass of milk				Anger in her tones</a:t>
            </a:r>
          </a:p>
          <a:p>
            <a:pPr marL="457200" indent="-457200">
              <a:buNone/>
            </a:pPr>
            <a:r>
              <a:rPr lang="en-US" sz="2000" dirty="0" smtClean="0"/>
              <a:t>Small table				Cry for food</a:t>
            </a:r>
          </a:p>
          <a:p>
            <a:pPr marL="457200" indent="-457200">
              <a:buNone/>
            </a:pPr>
            <a:r>
              <a:rPr lang="en-US" sz="2000" dirty="0" smtClean="0"/>
              <a:t>disheveled bed</a:t>
            </a:r>
          </a:p>
          <a:p>
            <a:pPr marL="457200" indent="-457200">
              <a:buNone/>
            </a:pPr>
            <a:r>
              <a:rPr lang="en-US" sz="2000" dirty="0" smtClean="0"/>
              <a:t>Wrinkled and nearly blind</a:t>
            </a:r>
          </a:p>
          <a:p>
            <a:pPr marL="457200" indent="-457200">
              <a:buNone/>
            </a:pPr>
            <a:endParaRPr lang="en-US" sz="2000" dirty="0" smtClean="0"/>
          </a:p>
          <a:p>
            <a:pPr marL="457200" indent="-457200">
              <a:buNone/>
            </a:pPr>
            <a:endParaRPr lang="en-US" sz="2400" dirty="0"/>
          </a:p>
        </p:txBody>
      </p:sp>
    </p:spTree>
  </p:cSld>
  <p:clrMapOvr>
    <a:masterClrMapping/>
  </p:clrMapOvr>
  <p:transition xmlns:p14="http://schemas.microsoft.com/office/powerpoint/2010/main" spd="med">
    <p:fade/>
  </p:transition>
</p:sld>
</file>

<file path=ppt/slides/slide1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rgbClr val="000000">
                      <a:alpha val="43000"/>
                    </a:srgbClr>
                  </a:outerShdw>
                </a:effectLst>
              </a:rPr>
              <a:t>Response</a:t>
            </a:r>
            <a:endParaRPr lang="en-US" sz="5400" dirty="0">
              <a:solidFill>
                <a:srgbClr val="000090"/>
              </a:solidFill>
            </a:endParaRPr>
          </a:p>
        </p:txBody>
      </p:sp>
      <p:sp>
        <p:nvSpPr>
          <p:cNvPr id="3" name="Content Placeholder 2"/>
          <p:cNvSpPr>
            <a:spLocks noGrp="1"/>
          </p:cNvSpPr>
          <p:nvPr>
            <p:ph idx="1"/>
          </p:nvPr>
        </p:nvSpPr>
        <p:spPr/>
        <p:txBody>
          <a:bodyPr>
            <a:normAutofit/>
          </a:bodyPr>
          <a:lstStyle/>
          <a:p>
            <a:pPr>
              <a:buNone/>
            </a:pPr>
            <a:r>
              <a:rPr lang="en-US" sz="2400" dirty="0" smtClean="0"/>
              <a:t>2.  The attitude toward the old woman in the first stanza is only slightly judgmental.  She is a neutral participant in a filthy environment </a:t>
            </a:r>
            <a:r>
              <a:rPr lang="en-US" sz="2400" b="1" dirty="0" smtClean="0"/>
              <a:t>(</a:t>
            </a:r>
            <a:r>
              <a:rPr lang="en-US" sz="2400" b="1" i="1" dirty="0" smtClean="0"/>
              <a:t>some dirty plates, the rank, disheveled bed</a:t>
            </a:r>
            <a:r>
              <a:rPr lang="en-US" sz="2400" dirty="0" smtClean="0"/>
              <a:t>).  In the second stanza, however, the attitude toward the old woman becomes harsh and critical.  She is the center of the room’s disorder.  She is </a:t>
            </a:r>
            <a:r>
              <a:rPr lang="en-US" sz="2400" b="1" i="1" dirty="0" smtClean="0"/>
              <a:t>wrinkled</a:t>
            </a:r>
            <a:r>
              <a:rPr lang="en-US" sz="2400" dirty="0" smtClean="0"/>
              <a:t> (like the bed) and </a:t>
            </a:r>
            <a:r>
              <a:rPr lang="en-US" sz="2400" b="1" i="1" dirty="0" smtClean="0"/>
              <a:t>nearly blind</a:t>
            </a:r>
            <a:r>
              <a:rPr lang="en-US" sz="2400" dirty="0" smtClean="0"/>
              <a:t>.  However she is no pathetic victim.  The auditory imagery (</a:t>
            </a:r>
            <a:r>
              <a:rPr lang="en-US" sz="2400" b="1" i="1" dirty="0" smtClean="0"/>
              <a:t>rousing with anger in her tones/to cry for food</a:t>
            </a:r>
            <a:r>
              <a:rPr lang="en-US" sz="2400" b="1" dirty="0" smtClean="0"/>
              <a:t>) </a:t>
            </a:r>
            <a:r>
              <a:rPr lang="en-US" sz="2400" dirty="0" smtClean="0"/>
              <a:t>reveals her to be demanding and self-centered, the embodiment of the room’s decay  Indeed, she becomes a participant in the decay rather than a victim of it.</a:t>
            </a:r>
            <a:endParaRPr lang="en-US" sz="2400" dirty="0"/>
          </a:p>
        </p:txBody>
      </p:sp>
    </p:spTree>
  </p:cSld>
  <p:clrMapOvr>
    <a:masterClrMapping/>
  </p:clrMapOvr>
  <p:transition xmlns:p14="http://schemas.microsoft.com/office/powerpoint/2010/main" spd="med">
    <p:fade/>
  </p:transition>
</p:sld>
</file>

<file path=ppt/slides/slide1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#8</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a:xfrm>
            <a:off x="457200" y="1295400"/>
            <a:ext cx="8229600" cy="4830763"/>
          </a:xfrm>
        </p:spPr>
        <p:txBody>
          <a:bodyPr>
            <a:normAutofit fontScale="92500" lnSpcReduction="10000"/>
          </a:bodyPr>
          <a:lstStyle/>
          <a:p>
            <a:pPr>
              <a:buNone/>
            </a:pPr>
            <a:r>
              <a:rPr lang="en-US" sz="2400" b="1" dirty="0" smtClean="0"/>
              <a:t>Consider:</a:t>
            </a:r>
          </a:p>
          <a:p>
            <a:pPr>
              <a:buNone/>
            </a:pPr>
            <a:r>
              <a:rPr lang="en-US" sz="2400" b="1" dirty="0" smtClean="0"/>
              <a:t>     		</a:t>
            </a:r>
            <a:r>
              <a:rPr lang="en-US" sz="2400" dirty="0" smtClean="0"/>
              <a:t>This is the time of year</a:t>
            </a:r>
          </a:p>
          <a:p>
            <a:pPr>
              <a:buNone/>
            </a:pPr>
            <a:r>
              <a:rPr lang="en-US" sz="2400" b="1" dirty="0" smtClean="0"/>
              <a:t>		</a:t>
            </a:r>
            <a:r>
              <a:rPr lang="en-US" sz="2400" dirty="0" smtClean="0"/>
              <a:t>When almost every night</a:t>
            </a:r>
          </a:p>
          <a:p>
            <a:pPr>
              <a:buNone/>
            </a:pPr>
            <a:r>
              <a:rPr lang="en-US" sz="2400" dirty="0" smtClean="0"/>
              <a:t>		the frail, illegal fire balloons appear.</a:t>
            </a:r>
          </a:p>
          <a:p>
            <a:pPr>
              <a:buNone/>
            </a:pPr>
            <a:r>
              <a:rPr lang="en-US" sz="2400" dirty="0" smtClean="0"/>
              <a:t>		Climbing the mountain height.</a:t>
            </a:r>
          </a:p>
          <a:p>
            <a:pPr>
              <a:buNone/>
            </a:pPr>
            <a:endParaRPr lang="en-US" sz="2400" dirty="0" smtClean="0"/>
          </a:p>
          <a:p>
            <a:pPr>
              <a:buNone/>
            </a:pPr>
            <a:r>
              <a:rPr lang="en-US" sz="2400" dirty="0" smtClean="0"/>
              <a:t>		rising toward a saint</a:t>
            </a:r>
          </a:p>
          <a:p>
            <a:pPr>
              <a:buNone/>
            </a:pPr>
            <a:r>
              <a:rPr lang="en-US" sz="2400" dirty="0" smtClean="0"/>
              <a:t>		still honored in these parts,</a:t>
            </a:r>
          </a:p>
          <a:p>
            <a:pPr>
              <a:buNone/>
            </a:pPr>
            <a:r>
              <a:rPr lang="en-US" sz="2400" dirty="0" smtClean="0"/>
              <a:t>		the paper chambers flush and fill with light</a:t>
            </a:r>
          </a:p>
          <a:p>
            <a:pPr>
              <a:buNone/>
            </a:pPr>
            <a:r>
              <a:rPr lang="en-US" sz="2400" dirty="0" smtClean="0"/>
              <a:t>		that comes and goes, like hearts.</a:t>
            </a:r>
          </a:p>
          <a:p>
            <a:pPr>
              <a:buNone/>
            </a:pPr>
            <a:r>
              <a:rPr lang="en-US" sz="2400" dirty="0" smtClean="0"/>
              <a:t>	</a:t>
            </a:r>
          </a:p>
          <a:p>
            <a:pPr>
              <a:buNone/>
            </a:pPr>
            <a:r>
              <a:rPr lang="en-US" sz="2400" dirty="0" smtClean="0"/>
              <a:t>		--</a:t>
            </a:r>
            <a:r>
              <a:rPr lang="en-US" sz="2400" b="1" dirty="0" smtClean="0"/>
              <a:t>Elizabeth Bishop, “The Armadillo (for Robert Lowell)”</a:t>
            </a:r>
            <a:endParaRPr lang="en-US" sz="2400" b="1" dirty="0"/>
          </a:p>
        </p:txBody>
      </p:sp>
    </p:spTree>
  </p:cSld>
  <p:clrMapOvr>
    <a:masterClrMapping/>
  </p:clrMapOvr>
  <p:transition xmlns:p14="http://schemas.microsoft.com/office/powerpoint/2010/main" spd="med">
    <p:fade/>
  </p:transition>
</p:sld>
</file>

<file path=ppt/slides/slide13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981200"/>
            <a:ext cx="6019800" cy="4144963"/>
          </a:xfrm>
        </p:spPr>
        <p:txBody>
          <a:bodyPr>
            <a:normAutofit/>
          </a:bodyPr>
          <a:lstStyle/>
          <a:p>
            <a:pPr marL="457200" indent="-457200">
              <a:buAutoNum type="arabicPeriod"/>
            </a:pPr>
            <a:r>
              <a:rPr lang="en-US" sz="2400" dirty="0" smtClean="0"/>
              <a:t>Read the two stanzas aloud.  What kind of imagery does Bishop use in these lines?  How does the use of imagery contribute to the reader’s understanding of the lines?</a:t>
            </a:r>
          </a:p>
          <a:p>
            <a:pPr marL="457200" indent="-457200">
              <a:buAutoNum type="arabicPeriod"/>
            </a:pPr>
            <a:r>
              <a:rPr lang="en-US" sz="2400" dirty="0" smtClean="0"/>
              <a:t>The image of the balloons rising and filling with light ends with a simile (</a:t>
            </a:r>
            <a:r>
              <a:rPr lang="en-US" sz="2400" b="1" i="1" dirty="0" smtClean="0"/>
              <a:t>like hearts</a:t>
            </a:r>
            <a:r>
              <a:rPr lang="en-US" sz="2400" b="1" dirty="0" smtClean="0"/>
              <a:t>)</a:t>
            </a:r>
            <a:r>
              <a:rPr lang="en-US" sz="2400" dirty="0" smtClean="0"/>
              <a:t>.  How is the effect of the simile different from that of the image?</a:t>
            </a:r>
            <a:endParaRPr lang="en-US" sz="2400" dirty="0"/>
          </a:p>
        </p:txBody>
      </p:sp>
      <p:pic>
        <p:nvPicPr>
          <p:cNvPr id="4" name="Picture 3"/>
          <p:cNvPicPr>
            <a:picLocks noChangeAspect="1"/>
          </p:cNvPicPr>
          <p:nvPr/>
        </p:nvPicPr>
        <p:blipFill>
          <a:blip r:embed="rId2"/>
          <a:stretch>
            <a:fillRect/>
          </a:stretch>
        </p:blipFill>
        <p:spPr>
          <a:xfrm>
            <a:off x="6553200" y="1752600"/>
            <a:ext cx="1930400" cy="35052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36.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FF"/>
                </a:solidFill>
                <a:effectLst>
                  <a:outerShdw blurRad="635000" dist="38100" dir="2700000" algn="tl">
                    <a:srgbClr val="000000">
                      <a:alpha val="43000"/>
                    </a:srgbClr>
                  </a:outerShdw>
                </a:effectLst>
              </a:rPr>
              <a:t>Response</a:t>
            </a:r>
            <a:endParaRPr lang="en-US" sz="5400" dirty="0">
              <a:solidFill>
                <a:srgbClr val="0000FF"/>
              </a:solidFill>
              <a:effectLst>
                <a:outerShdw blurRad="635000" dist="38100" dir="2700000" algn="tl">
                  <a:srgbClr val="000000">
                    <a:alpha val="43000"/>
                  </a:srgbClr>
                </a:outerShdw>
              </a:effectLst>
            </a:endParaRPr>
          </a:p>
        </p:txBody>
      </p:sp>
      <p:sp>
        <p:nvSpPr>
          <p:cNvPr id="3" name="Content Placeholder 2"/>
          <p:cNvSpPr>
            <a:spLocks noGrp="1"/>
          </p:cNvSpPr>
          <p:nvPr>
            <p:ph idx="1"/>
          </p:nvPr>
        </p:nvSpPr>
        <p:spPr/>
        <p:txBody>
          <a:bodyPr>
            <a:normAutofit/>
          </a:bodyPr>
          <a:lstStyle/>
          <a:p>
            <a:pPr>
              <a:buNone/>
            </a:pPr>
            <a:r>
              <a:rPr lang="en-US" sz="2400" dirty="0" smtClean="0"/>
              <a:t>1.  Bishop uses primarily visual imagery in these lines.  Imagery reveals both the function and form of the fire balloons.  The fire balloons occur at a certain time of the year (</a:t>
            </a:r>
            <a:r>
              <a:rPr lang="en-US" sz="2400" i="1" dirty="0" smtClean="0"/>
              <a:t>this time of year</a:t>
            </a:r>
            <a:r>
              <a:rPr lang="en-US" sz="2400" dirty="0" smtClean="0"/>
              <a:t>), probably associated with some holiday or ceremony.  They are frail and illegal.  When they are released, they rise toward the top of a mountain.  In lines seven and eight, the reader becomes fully involved in the scene because of specific imagery:  </a:t>
            </a:r>
            <a:r>
              <a:rPr lang="en-US" sz="2400" i="1" dirty="0" smtClean="0"/>
              <a:t>the paper chambers flush and fill with light/that comes and goes</a:t>
            </a:r>
            <a:r>
              <a:rPr lang="en-US" sz="2400" dirty="0" smtClean="0"/>
              <a:t>.  The visual imagery re-creates the sight and allows the reader to experience it.</a:t>
            </a:r>
            <a:endParaRPr lang="en-US" sz="2400" dirty="0"/>
          </a:p>
        </p:txBody>
      </p:sp>
    </p:spTree>
  </p:cSld>
  <p:clrMapOvr>
    <a:masterClrMapping/>
  </p:clrMapOvr>
  <p:transition xmlns:p14="http://schemas.microsoft.com/office/powerpoint/2010/main" spd="med">
    <p:fade/>
  </p:transition>
</p:sld>
</file>

<file path=ppt/slides/slide1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FF"/>
                </a:solidFill>
                <a:effectLst>
                  <a:outerShdw blurRad="635000" dist="38100" dir="2700000" algn="tl">
                    <a:srgbClr val="000000">
                      <a:alpha val="43000"/>
                    </a:srgbClr>
                  </a:outerShdw>
                </a:effectLst>
              </a:rPr>
              <a:t>Response</a:t>
            </a:r>
            <a:endParaRPr lang="en-US" sz="5400" dirty="0">
              <a:solidFill>
                <a:srgbClr val="0000FF"/>
              </a:solidFill>
            </a:endParaRPr>
          </a:p>
        </p:txBody>
      </p:sp>
      <p:sp>
        <p:nvSpPr>
          <p:cNvPr id="3" name="Content Placeholder 2"/>
          <p:cNvSpPr>
            <a:spLocks noGrp="1"/>
          </p:cNvSpPr>
          <p:nvPr>
            <p:ph idx="1"/>
          </p:nvPr>
        </p:nvSpPr>
        <p:spPr/>
        <p:txBody>
          <a:bodyPr>
            <a:normAutofit/>
          </a:bodyPr>
          <a:lstStyle/>
          <a:p>
            <a:pPr>
              <a:buNone/>
            </a:pPr>
            <a:r>
              <a:rPr lang="en-US" sz="2400" dirty="0" smtClean="0"/>
              <a:t>2.  The simile startles the reader and introduces an affective dimension to the scene.  It reinforces the idea of the light’s </a:t>
            </a:r>
            <a:r>
              <a:rPr lang="en-US" sz="2400" i="1" dirty="0" smtClean="0"/>
              <a:t>coming and going </a:t>
            </a:r>
            <a:r>
              <a:rPr lang="en-US" sz="2400" dirty="0" smtClean="0"/>
              <a:t>with the auditory image of the heartbeat.  In addition, it intimates that hearts (in the sense of love and loyalty) come and go, echoing the visual image of the paper chambers.</a:t>
            </a:r>
            <a:endParaRPr lang="en-US" sz="2400" dirty="0"/>
          </a:p>
        </p:txBody>
      </p:sp>
    </p:spTree>
  </p:cSld>
  <p:clrMapOvr>
    <a:masterClrMapping/>
  </p:clrMapOvr>
  <p:transition xmlns:p14="http://schemas.microsoft.com/office/powerpoint/2010/main" spd="med">
    <p:fade/>
  </p:transition>
</p:sld>
</file>

<file path=ppt/slides/slide1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#9</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p:txBody>
          <a:bodyPr>
            <a:normAutofit fontScale="92500" lnSpcReduction="10000"/>
          </a:bodyPr>
          <a:lstStyle/>
          <a:p>
            <a:pPr>
              <a:buNone/>
            </a:pPr>
            <a:r>
              <a:rPr lang="en-US" sz="2400" b="1" dirty="0" smtClean="0"/>
              <a:t>Consider:</a:t>
            </a:r>
          </a:p>
          <a:p>
            <a:pPr>
              <a:buNone/>
            </a:pPr>
            <a:r>
              <a:rPr lang="en-US" sz="2400" b="1" dirty="0" smtClean="0"/>
              <a:t>          </a:t>
            </a:r>
            <a:r>
              <a:rPr lang="en-US" sz="2400" dirty="0" smtClean="0"/>
              <a:t>I also enjoy canoeing, and I suppose you will smile when  say that I especially like it on moonlight nights.  I cannot, it is true, see the moon climb up the sky behind the pines and steal softly across the heavens, making a shining path for us to follow, but I know she is there, and as I lie back among the pillows and put my hand in the water, I fancy that I feel the shimmer of her garments as she passes.  Sometimes a daring little fish slips between my fingers, and often a pond-lily presses shyly against my hand.  Frequently, as we emerge from the shelter of a cove or inlet, I am suddenly conscious of the spaciousness of the air about me.  A luminous warmth seems to enfold me.</a:t>
            </a:r>
          </a:p>
          <a:p>
            <a:pPr>
              <a:buNone/>
            </a:pPr>
            <a:r>
              <a:rPr lang="en-US" sz="2400" b="1" dirty="0" smtClean="0"/>
              <a:t>				--Helen Keller, </a:t>
            </a:r>
            <a:r>
              <a:rPr lang="en-US" sz="2400" b="1" i="1" dirty="0" smtClean="0"/>
              <a:t>The Story of My Life</a:t>
            </a:r>
            <a:endParaRPr lang="en-US" sz="2400" b="1" i="1" dirty="0"/>
          </a:p>
        </p:txBody>
      </p:sp>
    </p:spTree>
  </p:cSld>
  <p:clrMapOvr>
    <a:masterClrMapping/>
  </p:clrMapOvr>
  <p:transition xmlns:p14="http://schemas.microsoft.com/office/powerpoint/2010/main" spd="med">
    <p:fade/>
  </p:transition>
</p:sld>
</file>

<file path=ppt/slides/slide139.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Since Helen Keller was blind and deaf, tactile imagery becomes a focus in her writing.  Identify the tactile images in this passage.</a:t>
            </a:r>
          </a:p>
          <a:p>
            <a:pPr marL="457200" indent="-457200">
              <a:buAutoNum type="arabicPeriod"/>
            </a:pPr>
            <a:r>
              <a:rPr lang="en-US" sz="2400" dirty="0" smtClean="0"/>
              <a:t>Which images in the passage are more specific:  visual or tactile?  Support your answers with reference to the passage.</a:t>
            </a:r>
            <a:endParaRPr lang="en-US" sz="2400" dirty="0"/>
          </a:p>
        </p:txBody>
      </p:sp>
      <p:pic>
        <p:nvPicPr>
          <p:cNvPr id="4" name="Picture 3"/>
          <p:cNvPicPr>
            <a:picLocks noChangeAspect="1"/>
          </p:cNvPicPr>
          <p:nvPr/>
        </p:nvPicPr>
        <p:blipFill>
          <a:blip r:embed="rId2"/>
          <a:stretch>
            <a:fillRect/>
          </a:stretch>
        </p:blipFill>
        <p:spPr>
          <a:xfrm>
            <a:off x="5943600" y="4038600"/>
            <a:ext cx="2362200" cy="23622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14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rgbClr val="000000">
                      <a:alpha val="43000"/>
                    </a:srgbClr>
                  </a:outerShdw>
                </a:effectLst>
              </a:rPr>
              <a:t>Response</a:t>
            </a:r>
            <a:endParaRPr lang="en-US" sz="5400" b="1" dirty="0">
              <a:solidFill>
                <a:srgbClr val="000090"/>
              </a:solidFill>
              <a:effectLst>
                <a:outerShdw blurRad="635000" dist="38100" dir="2700000" algn="tl">
                  <a:srgbClr val="000000">
                    <a:alpha val="43000"/>
                  </a:srgbClr>
                </a:outerShdw>
              </a:effectLst>
            </a:endParaRPr>
          </a:p>
        </p:txBody>
      </p:sp>
      <p:sp>
        <p:nvSpPr>
          <p:cNvPr id="3" name="Content Placeholder 2"/>
          <p:cNvSpPr>
            <a:spLocks noGrp="1"/>
          </p:cNvSpPr>
          <p:nvPr>
            <p:ph idx="1"/>
          </p:nvPr>
        </p:nvSpPr>
        <p:spPr/>
        <p:txBody>
          <a:bodyPr>
            <a:normAutofit fontScale="92500" lnSpcReduction="20000"/>
          </a:bodyPr>
          <a:lstStyle/>
          <a:p>
            <a:pPr marL="457200" indent="-457200">
              <a:buAutoNum type="arabicPeriod"/>
            </a:pPr>
            <a:r>
              <a:rPr lang="en-US" sz="2400" dirty="0" smtClean="0"/>
              <a:t>Tactile images are </a:t>
            </a:r>
            <a:r>
              <a:rPr lang="en-US" sz="2400" b="1" i="1" dirty="0" smtClean="0"/>
              <a:t>I…put my hand in the water; a darling little fish slips between my fingers; a pond-lily presses shyly against my hand; I am suddenly conscious of the spaciousness of the air around me; and a luminous warmth seems to enfold me.</a:t>
            </a:r>
          </a:p>
          <a:p>
            <a:pPr marL="457200" indent="-457200">
              <a:buAutoNum type="arabicPeriod"/>
            </a:pPr>
            <a:endParaRPr lang="en-US" sz="2400" dirty="0" smtClean="0"/>
          </a:p>
          <a:p>
            <a:pPr marL="457200" indent="-457200">
              <a:buAutoNum type="arabicPeriod"/>
            </a:pPr>
            <a:r>
              <a:rPr lang="en-US" sz="2400" dirty="0" smtClean="0"/>
              <a:t>The tactile images are more specific than the visual ones.  The </a:t>
            </a:r>
            <a:r>
              <a:rPr lang="en-US" sz="2400" b="1" i="1" dirty="0" smtClean="0"/>
              <a:t>moon climbing up the sky behind the pines </a:t>
            </a:r>
            <a:r>
              <a:rPr lang="en-US" sz="2400" dirty="0" smtClean="0"/>
              <a:t>creates only a generic picture for the reader.  The moon has no phase; the pine has no particulars.  Even the moon’s path is general and abstract: </a:t>
            </a:r>
            <a:r>
              <a:rPr lang="en-US" sz="2400" b="1" i="1" dirty="0" smtClean="0"/>
              <a:t>shining and shimmering</a:t>
            </a:r>
            <a:r>
              <a:rPr lang="en-US" sz="2400" dirty="0" smtClean="0"/>
              <a:t> with no color shape.  The tactile images, on the other hand, are specific, concrete, and exact:  the fish slips between [her] fingers; the plant she touches is a pond lily; the warmth that enfolds her is luminous. The tactile imagery allows the reader to fully participate in the scene and empathize with one who is limited to certain senses.</a:t>
            </a:r>
            <a:endParaRPr lang="en-US" sz="2400" dirty="0"/>
          </a:p>
        </p:txBody>
      </p:sp>
    </p:spTree>
  </p:cSld>
  <p:clrMapOvr>
    <a:masterClrMapping/>
  </p:clrMapOvr>
  <p:transition xmlns:p14="http://schemas.microsoft.com/office/powerpoint/2010/main" spd="med">
    <p:fade/>
  </p:transition>
</p:sld>
</file>

<file path=ppt/slides/slide1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60000"/>
                <a:lumOff val="40000"/>
              </a:schemeClr>
            </a:gs>
            <a:gs pos="100000">
              <a:srgbClr val="FFFFFF"/>
            </a:gs>
            <a:gs pos="50000">
              <a:schemeClr val="accent3">
                <a:lumMod val="60000"/>
                <a:lumOff val="4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spc="50" dirty="0" smtClean="0">
                <a:ln w="11430"/>
                <a:solidFill>
                  <a:srgbClr val="FF0000"/>
                </a:solidFill>
                <a:effectLst>
                  <a:outerShdw blurRad="76200" dist="50800" dir="5400000" algn="tl" rotWithShape="0">
                    <a:srgbClr val="000000">
                      <a:alpha val="65000"/>
                    </a:srgbClr>
                  </a:outerShdw>
                  <a:reflection stA="50000" endPos="75000" dist="12700" dir="5400000" sy="-100000" algn="bl" rotWithShape="0"/>
                </a:effectLst>
              </a:rPr>
              <a:t>Imagery #10</a:t>
            </a:r>
            <a:endParaRPr lang="en-US" sz="5400" dirty="0">
              <a:solidFill>
                <a:srgbClr val="FF0000"/>
              </a:solidFill>
              <a:effectLst>
                <a:outerShdw blurRad="76200" dist="50800" dir="5400000" algn="tl" rotWithShape="0">
                  <a:srgbClr val="000000">
                    <a:alpha val="65000"/>
                  </a:srgbClr>
                </a:outerShdw>
                <a:reflection stA="50000" endPos="75000" dist="12700" dir="5400000" sy="-100000" algn="bl" rotWithShape="0"/>
              </a:effectLst>
            </a:endParaRPr>
          </a:p>
        </p:txBody>
      </p:sp>
      <p:sp>
        <p:nvSpPr>
          <p:cNvPr id="3" name="Content Placeholder 2"/>
          <p:cNvSpPr>
            <a:spLocks noGrp="1"/>
          </p:cNvSpPr>
          <p:nvPr>
            <p:ph idx="1"/>
          </p:nvPr>
        </p:nvSpPr>
        <p:spPr>
          <a:xfrm>
            <a:off x="381000" y="1219200"/>
            <a:ext cx="8305800" cy="5257800"/>
          </a:xfrm>
        </p:spPr>
        <p:txBody>
          <a:bodyPr>
            <a:normAutofit fontScale="85000" lnSpcReduction="10000"/>
          </a:bodyPr>
          <a:lstStyle/>
          <a:p>
            <a:pPr>
              <a:buNone/>
            </a:pPr>
            <a:r>
              <a:rPr lang="en-US" sz="2162" b="1" dirty="0" smtClean="0"/>
              <a:t>Consider:</a:t>
            </a:r>
          </a:p>
          <a:p>
            <a:pPr>
              <a:buNone/>
            </a:pPr>
            <a:r>
              <a:rPr lang="en-US" sz="2000" b="1" dirty="0" smtClean="0"/>
              <a:t>	Queen:</a:t>
            </a:r>
            <a:r>
              <a:rPr lang="en-US" sz="2000" dirty="0" smtClean="0"/>
              <a:t> There is a willow grows </a:t>
            </a:r>
            <a:r>
              <a:rPr lang="en-US" sz="2000" dirty="0" err="1" smtClean="0"/>
              <a:t>askant</a:t>
            </a:r>
            <a:r>
              <a:rPr lang="en-US" sz="2000" dirty="0" smtClean="0"/>
              <a:t> the brook,</a:t>
            </a:r>
          </a:p>
          <a:p>
            <a:pPr>
              <a:buNone/>
            </a:pPr>
            <a:r>
              <a:rPr lang="en-US" sz="2000" dirty="0" smtClean="0"/>
              <a:t>	That shows his hoar leaves in the glassy stream.</a:t>
            </a:r>
          </a:p>
          <a:p>
            <a:pPr>
              <a:buNone/>
            </a:pPr>
            <a:r>
              <a:rPr lang="en-US" sz="2000" dirty="0" smtClean="0"/>
              <a:t>	There with fantastic garlands did she make</a:t>
            </a:r>
          </a:p>
          <a:p>
            <a:pPr>
              <a:buNone/>
            </a:pPr>
            <a:r>
              <a:rPr lang="en-US" sz="2000" dirty="0" smtClean="0"/>
              <a:t>	Of </a:t>
            </a:r>
            <a:r>
              <a:rPr lang="en-US" sz="2000" dirty="0" err="1" smtClean="0"/>
              <a:t>crowflowers</a:t>
            </a:r>
            <a:r>
              <a:rPr lang="en-US" sz="2000" dirty="0" smtClean="0"/>
              <a:t>, nettles, daisies, and long purples…</a:t>
            </a:r>
          </a:p>
          <a:p>
            <a:pPr>
              <a:buNone/>
            </a:pPr>
            <a:r>
              <a:rPr lang="en-US" sz="2000" dirty="0" smtClean="0"/>
              <a:t>	There on the pendent boughs her </a:t>
            </a:r>
            <a:r>
              <a:rPr lang="en-US" sz="2000" dirty="0" err="1" smtClean="0"/>
              <a:t>crownet</a:t>
            </a:r>
            <a:r>
              <a:rPr lang="en-US" sz="2000" dirty="0" smtClean="0"/>
              <a:t> weeds</a:t>
            </a:r>
          </a:p>
          <a:p>
            <a:pPr>
              <a:buNone/>
            </a:pPr>
            <a:r>
              <a:rPr lang="en-US" sz="2000" dirty="0" smtClean="0"/>
              <a:t>	</a:t>
            </a:r>
            <a:r>
              <a:rPr lang="en-US" sz="2000" dirty="0" err="1" smtClean="0"/>
              <a:t>Clamb’ring</a:t>
            </a:r>
            <a:r>
              <a:rPr lang="en-US" sz="2000" dirty="0" smtClean="0"/>
              <a:t> to hang, an envious sliver broke,</a:t>
            </a:r>
          </a:p>
          <a:p>
            <a:pPr>
              <a:buNone/>
            </a:pPr>
            <a:r>
              <a:rPr lang="en-US" sz="2000" dirty="0" smtClean="0"/>
              <a:t>	When down her weedy trophies and herself</a:t>
            </a:r>
          </a:p>
          <a:p>
            <a:pPr>
              <a:buNone/>
            </a:pPr>
            <a:r>
              <a:rPr lang="en-US" sz="2000" dirty="0" smtClean="0"/>
              <a:t>	Fell in the weeping brook. Her clothes spread wide,</a:t>
            </a:r>
          </a:p>
          <a:p>
            <a:pPr>
              <a:buNone/>
            </a:pPr>
            <a:r>
              <a:rPr lang="en-US" sz="2000" dirty="0" smtClean="0"/>
              <a:t>	And mermaid-like awhile they bore her up,</a:t>
            </a:r>
          </a:p>
          <a:p>
            <a:pPr>
              <a:buNone/>
            </a:pPr>
            <a:r>
              <a:rPr lang="en-US" sz="2000" dirty="0" smtClean="0"/>
              <a:t>	Which time she changed snatches of old lauds,</a:t>
            </a:r>
          </a:p>
          <a:p>
            <a:pPr>
              <a:buNone/>
            </a:pPr>
            <a:r>
              <a:rPr lang="en-US" sz="2000" dirty="0" smtClean="0"/>
              <a:t>	As one incapable of her own distress,</a:t>
            </a:r>
          </a:p>
          <a:p>
            <a:pPr>
              <a:buNone/>
            </a:pPr>
            <a:r>
              <a:rPr lang="en-US" sz="2000" dirty="0" smtClean="0"/>
              <a:t>	Or like a creature native and </a:t>
            </a:r>
            <a:r>
              <a:rPr lang="en-US" sz="2000" dirty="0" err="1" smtClean="0"/>
              <a:t>indued</a:t>
            </a:r>
            <a:endParaRPr lang="en-US" sz="2000" dirty="0" smtClean="0"/>
          </a:p>
          <a:p>
            <a:pPr>
              <a:buNone/>
            </a:pPr>
            <a:r>
              <a:rPr lang="en-US" sz="2000" dirty="0" smtClean="0"/>
              <a:t>	Unto that element.  But long it could not be</a:t>
            </a:r>
          </a:p>
          <a:p>
            <a:pPr>
              <a:buNone/>
            </a:pPr>
            <a:r>
              <a:rPr lang="en-US" sz="2000" dirty="0" smtClean="0"/>
              <a:t>	Till that her garments, heavy with their drink,</a:t>
            </a:r>
          </a:p>
          <a:p>
            <a:pPr>
              <a:buNone/>
            </a:pPr>
            <a:r>
              <a:rPr lang="en-US" sz="2000" dirty="0" smtClean="0"/>
              <a:t>	Pulled the poor wretch from her melodious lay</a:t>
            </a:r>
          </a:p>
          <a:p>
            <a:pPr>
              <a:buNone/>
            </a:pPr>
            <a:r>
              <a:rPr lang="en-US" sz="2000" dirty="0" smtClean="0"/>
              <a:t>	To muddy death.</a:t>
            </a:r>
          </a:p>
          <a:p>
            <a:pPr>
              <a:buNone/>
            </a:pPr>
            <a:r>
              <a:rPr lang="en-US" sz="2000" dirty="0" smtClean="0"/>
              <a:t>				--</a:t>
            </a:r>
            <a:r>
              <a:rPr lang="en-US" sz="2000" b="1" dirty="0" smtClean="0"/>
              <a:t>William Shakespeare</a:t>
            </a:r>
            <a:r>
              <a:rPr lang="en-US" sz="2000" b="1" i="1" dirty="0" smtClean="0"/>
              <a:t>, Hamlet</a:t>
            </a:r>
            <a:endParaRPr lang="en-US" sz="2000" b="1" i="1" dirty="0"/>
          </a:p>
        </p:txBody>
      </p:sp>
    </p:spTree>
  </p:cSld>
  <p:clrMapOvr>
    <a:masterClrMapping/>
  </p:clrMapOvr>
  <p:transition xmlns:p14="http://schemas.microsoft.com/office/powerpoint/2010/main" spd="med">
    <p:fade/>
  </p:transition>
</p:sld>
</file>

<file path=ppt/slides/slide142.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410200" cy="4525963"/>
          </a:xfrm>
        </p:spPr>
        <p:txBody>
          <a:bodyPr>
            <a:normAutofit/>
          </a:bodyPr>
          <a:lstStyle/>
          <a:p>
            <a:pPr marL="457200" indent="-457200">
              <a:buAutoNum type="arabicPeriod"/>
            </a:pPr>
            <a:endParaRPr lang="en-US" sz="2400" dirty="0" smtClean="0"/>
          </a:p>
          <a:p>
            <a:pPr marL="457200" indent="-457200">
              <a:buAutoNum type="arabicPeriod"/>
            </a:pPr>
            <a:r>
              <a:rPr lang="en-US" sz="2400" dirty="0" smtClean="0"/>
              <a:t>Examine lines 8-13.  How does the imagery in these lines help the reader understand that Ophelia (the </a:t>
            </a:r>
            <a:r>
              <a:rPr lang="en-US" sz="2400" i="1" dirty="0" smtClean="0"/>
              <a:t>she</a:t>
            </a:r>
            <a:r>
              <a:rPr lang="en-US" sz="2400" dirty="0" smtClean="0"/>
              <a:t> of the lines) is mad?</a:t>
            </a:r>
          </a:p>
          <a:p>
            <a:pPr marL="457200" indent="-457200">
              <a:buAutoNum type="arabicPeriod"/>
            </a:pPr>
            <a:r>
              <a:rPr lang="en-US" sz="2400" dirty="0" smtClean="0"/>
              <a:t>Line 10 is not figurative.  Would it strengthen or weaken the line to change the image to a simile such as, “Which time she sang like a flawed recording”?  Defend your opinion.</a:t>
            </a:r>
            <a:endParaRPr lang="en-US" sz="2400" dirty="0"/>
          </a:p>
        </p:txBody>
      </p:sp>
      <p:pic>
        <p:nvPicPr>
          <p:cNvPr id="4" name="Picture 3"/>
          <p:cNvPicPr>
            <a:picLocks noChangeAspect="1"/>
          </p:cNvPicPr>
          <p:nvPr/>
        </p:nvPicPr>
        <p:blipFill>
          <a:blip r:embed="rId2"/>
          <a:stretch>
            <a:fillRect/>
          </a:stretch>
        </p:blipFill>
        <p:spPr>
          <a:xfrm>
            <a:off x="6096000" y="1981200"/>
            <a:ext cx="2362200" cy="3505200"/>
          </a:xfrm>
          <a:prstGeom prst="rect">
            <a:avLst/>
          </a:prstGeom>
          <a:ln w="190500" cap="sq">
            <a:solidFill>
              <a:srgbClr val="C8C6BD"/>
            </a:solidFill>
            <a:prstDash val="solid"/>
            <a:miter lim="800000"/>
          </a:ln>
          <a:effectLst>
            <a:outerShdw blurRad="50800" dist="38100" dir="2700000" algn="tl" rotWithShape="0">
              <a:srgbClr val="000000">
                <a:alpha val="45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xmlns:p14="http://schemas.microsoft.com/office/powerpoint/2010/main" spd="med">
    <p:fade/>
  </p:transition>
</p:sld>
</file>

<file path=ppt/slides/slide143.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ln w="11430"/>
                <a:solidFill>
                  <a:srgbClr val="000090"/>
                </a:solidFill>
                <a:effectLst>
                  <a:outerShdw blurRad="635000" dist="38100" dir="2700000" algn="tl">
                    <a:schemeClr val="tx1">
                      <a:alpha val="43000"/>
                    </a:schemeClr>
                  </a:outerShdw>
                </a:effectLst>
              </a:rPr>
              <a:t>Response</a:t>
            </a:r>
            <a:endParaRPr lang="en-US" sz="5400" dirty="0">
              <a:solidFill>
                <a:srgbClr val="000090"/>
              </a:solidFill>
              <a:effectLst>
                <a:outerShdw blurRad="635000" dist="38100" dir="2700000" algn="tl">
                  <a:schemeClr val="tx1">
                    <a:alpha val="43000"/>
                  </a:schemeClr>
                </a:outerShdw>
              </a:effectLst>
            </a:endParaRPr>
          </a:p>
        </p:txBody>
      </p:sp>
      <p:sp>
        <p:nvSpPr>
          <p:cNvPr id="3" name="Content Placeholder 2"/>
          <p:cNvSpPr>
            <a:spLocks noGrp="1"/>
          </p:cNvSpPr>
          <p:nvPr>
            <p:ph idx="1"/>
          </p:nvPr>
        </p:nvSpPr>
        <p:spPr/>
        <p:txBody>
          <a:bodyPr>
            <a:normAutofit fontScale="92500"/>
          </a:bodyPr>
          <a:lstStyle/>
          <a:p>
            <a:pPr marL="457200" indent="-457200">
              <a:buAutoNum type="arabicPeriod"/>
            </a:pPr>
            <a:r>
              <a:rPr lang="en-US" sz="2400" dirty="0" smtClean="0"/>
              <a:t>The imagery shows Ophelia’s madness by revealing that she does nothing to save herself from drowning.  She is kept afloat only by her clothes (</a:t>
            </a:r>
            <a:r>
              <a:rPr lang="en-US" sz="2400" b="1" i="1" dirty="0" smtClean="0"/>
              <a:t>Her clothes spread wide,/And mermaid-like awhile they bore her up</a:t>
            </a:r>
            <a:r>
              <a:rPr lang="en-US" sz="2400" b="1" dirty="0" smtClean="0"/>
              <a:t>)</a:t>
            </a:r>
            <a:r>
              <a:rPr lang="en-US" sz="2400" dirty="0" smtClean="0"/>
              <a:t>.  She sings songs as she floats, buoyed up by her clothes, certain to drown (</a:t>
            </a:r>
            <a:r>
              <a:rPr lang="en-US" sz="2400" b="1" i="1" dirty="0" smtClean="0"/>
              <a:t>Which time she changed snatches of old lauds</a:t>
            </a:r>
            <a:r>
              <a:rPr lang="en-US" sz="2400" dirty="0" smtClean="0"/>
              <a:t>).  And she is totally oblivious to her own danger (</a:t>
            </a:r>
            <a:r>
              <a:rPr lang="en-US" sz="2400" b="1" i="1" dirty="0" smtClean="0"/>
              <a:t>As one incapable of the own distress/Or like a creature native and </a:t>
            </a:r>
            <a:r>
              <a:rPr lang="en-US" sz="2400" b="1" i="1" dirty="0" err="1" smtClean="0"/>
              <a:t>indued</a:t>
            </a:r>
            <a:r>
              <a:rPr lang="en-US" sz="2400" b="1" i="1" dirty="0" smtClean="0"/>
              <a:t>/Unto that element</a:t>
            </a:r>
            <a:r>
              <a:rPr lang="en-US" sz="2400" b="1" dirty="0" smtClean="0"/>
              <a:t>)</a:t>
            </a:r>
            <a:r>
              <a:rPr lang="en-US" sz="2400" dirty="0" smtClean="0"/>
              <a:t>.</a:t>
            </a:r>
          </a:p>
          <a:p>
            <a:pPr marL="457200" indent="-457200">
              <a:buAutoNum type="arabicPeriod"/>
            </a:pPr>
            <a:r>
              <a:rPr lang="en-US" sz="2400" dirty="0" smtClean="0"/>
              <a:t>The plaintive simplicity of the line—the image of Ophelia singing as she drowns—makes no judgment.  Therein lies its strength.  The image captures and reflects her simplicity and her oblivion to her own impending doom.  A figure of speech would be, as the Bard himself says, gilding your fine gold.</a:t>
            </a:r>
            <a:endParaRPr lang="en-US" sz="2400" dirty="0"/>
          </a:p>
        </p:txBody>
      </p:sp>
    </p:spTree>
  </p:cSld>
  <p:clrMapOvr>
    <a:masterClrMapping/>
  </p:clrMapOvr>
  <p:transition xmlns:p14="http://schemas.microsoft.com/office/powerpoint/2010/main" spd="med">
    <p:fade/>
  </p:transition>
</p:sld>
</file>

<file path=ppt/slides/slide14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#1</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 </a:t>
            </a:r>
          </a:p>
          <a:p>
            <a:pPr>
              <a:buNone/>
            </a:pPr>
            <a:r>
              <a:rPr lang="en-US" sz="2400" b="1" dirty="0" smtClean="0"/>
              <a:t>          </a:t>
            </a:r>
            <a:r>
              <a:rPr lang="en-US" sz="2400" dirty="0" smtClean="0"/>
              <a:t>The impact of poetry is so hard and direct that for the moment there is no other sensation except that of the poem itself.  What profound depths we visit then—how sudden and complete is our immersion!  There is nothing here to catch hold of; nothing to stay us on our flight….The poet is always our contemporary.  Our being for the moment is centered and constricted, as in any violent shock of personal emotion.</a:t>
            </a:r>
          </a:p>
          <a:p>
            <a:pPr>
              <a:buNone/>
            </a:pPr>
            <a:r>
              <a:rPr lang="en-US" sz="2400" dirty="0" smtClean="0"/>
              <a:t>		      --</a:t>
            </a:r>
            <a:r>
              <a:rPr lang="en-US" sz="2400" b="1" dirty="0" smtClean="0"/>
              <a:t>Virginia Woolf, “How Should One Read a Book?”</a:t>
            </a:r>
            <a:endParaRPr lang="en-US" sz="2400" b="1" dirty="0"/>
          </a:p>
        </p:txBody>
      </p:sp>
    </p:spTree>
  </p:cSld>
  <p:clrMapOvr>
    <a:masterClrMapping/>
  </p:clrMapOvr>
  <p:transition xmlns:p14="http://schemas.microsoft.com/office/powerpoint/2010/main" spd="med">
    <p:fade/>
  </p:transition>
</p:sld>
</file>

<file path=ppt/slides/slide14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100000">
              <a:srgbClr val="FFFFFF"/>
            </a:gs>
            <a:gs pos="50000">
              <a:schemeClr val="accent6">
                <a:lumMod val="60000"/>
                <a:lumOff val="4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715000" cy="4525963"/>
          </a:xfrm>
        </p:spPr>
        <p:txBody>
          <a:bodyPr>
            <a:normAutofit/>
          </a:bodyPr>
          <a:lstStyle/>
          <a:p>
            <a:pPr marL="457200" indent="-457200">
              <a:buAutoNum type="arabicPeriod"/>
            </a:pPr>
            <a:r>
              <a:rPr lang="en-US" sz="2400" dirty="0" smtClean="0"/>
              <a:t>Woolf uses a variety of sentence types in this selection.  Among them is the exclamatory sentence.  Identify the exclamatory sentence and explain its effect.</a:t>
            </a:r>
          </a:p>
          <a:p>
            <a:pPr marL="457200" indent="-457200">
              <a:buAutoNum type="arabicPeriod"/>
            </a:pPr>
            <a:r>
              <a:rPr lang="en-US" sz="2400" dirty="0" smtClean="0"/>
              <a:t>Classify each sentence as to length: short, medium, or long.  How is the meaning of the passage reinforced and clarified by sentence length?</a:t>
            </a:r>
            <a:endParaRPr lang="en-US" sz="2400" dirty="0"/>
          </a:p>
        </p:txBody>
      </p:sp>
      <p:pic>
        <p:nvPicPr>
          <p:cNvPr id="4" name="Picture 3"/>
          <p:cNvPicPr>
            <a:picLocks noChangeAspect="1"/>
          </p:cNvPicPr>
          <p:nvPr/>
        </p:nvPicPr>
        <p:blipFill>
          <a:blip r:embed="rId2"/>
          <a:stretch>
            <a:fillRect/>
          </a:stretch>
        </p:blipFill>
        <p:spPr>
          <a:xfrm>
            <a:off x="6553200" y="1219200"/>
            <a:ext cx="2057400" cy="44196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14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100000">
              <a:srgbClr val="FFFFFF"/>
            </a:gs>
            <a:gs pos="50000">
              <a:schemeClr val="accent6">
                <a:lumMod val="60000"/>
                <a:lumOff val="4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chemeClr val="accent6">
                    <a:lumMod val="50000"/>
                  </a:schemeClr>
                </a:solidFill>
              </a:rPr>
              <a:t>Response</a:t>
            </a:r>
            <a:endParaRPr lang="en-US" sz="5400" b="1" dirty="0">
              <a:solidFill>
                <a:schemeClr val="accent6">
                  <a:lumMod val="50000"/>
                </a:schemeClr>
              </a:solidFill>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The exclamatory sentence is </a:t>
            </a:r>
            <a:r>
              <a:rPr lang="en-US" sz="2400" b="1" i="1" dirty="0" smtClean="0"/>
              <a:t>What profound depths we visit then—how sudden and complete is our immersion!</a:t>
            </a:r>
            <a:r>
              <a:rPr lang="en-US" sz="2400" dirty="0" smtClean="0"/>
              <a:t>  The exclamatory sentence here serves to emphasize the immediacy and complete involvement found in reading poetry.  Exclamatory sentences in general show deep feeling, excitement, and passion.  When used sparingly, they provide contrast for the more decorous declarative sentences, and they express the strong feelings of the writer.</a:t>
            </a:r>
          </a:p>
        </p:txBody>
      </p:sp>
    </p:spTree>
  </p:cSld>
  <p:clrMapOvr>
    <a:masterClrMapping/>
  </p:clrMapOvr>
  <p:transition xmlns:p14="http://schemas.microsoft.com/office/powerpoint/2010/main" spd="med">
    <p:fade/>
  </p:transition>
</p:sld>
</file>

<file path=ppt/slides/slide14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100000">
              <a:srgbClr val="FFFFFF"/>
            </a:gs>
            <a:gs pos="50000">
              <a:schemeClr val="accent6">
                <a:lumMod val="60000"/>
                <a:lumOff val="40000"/>
              </a:schemeClr>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chemeClr val="accent6">
                    <a:lumMod val="50000"/>
                  </a:schemeClr>
                </a:solidFill>
              </a:rPr>
              <a:t>Response</a:t>
            </a:r>
            <a:endParaRPr lang="en-US" sz="5400" b="1" dirty="0"/>
          </a:p>
        </p:txBody>
      </p:sp>
      <p:sp>
        <p:nvSpPr>
          <p:cNvPr id="3" name="Content Placeholder 2"/>
          <p:cNvSpPr>
            <a:spLocks noGrp="1"/>
          </p:cNvSpPr>
          <p:nvPr>
            <p:ph idx="1"/>
          </p:nvPr>
        </p:nvSpPr>
        <p:spPr/>
        <p:txBody>
          <a:bodyPr>
            <a:normAutofit/>
          </a:bodyPr>
          <a:lstStyle/>
          <a:p>
            <a:pPr>
              <a:buNone/>
            </a:pPr>
            <a:r>
              <a:rPr lang="en-US" sz="2595" dirty="0" smtClean="0"/>
              <a:t>     2.  There are five sentences in the passage.  The </a:t>
            </a:r>
            <a:r>
              <a:rPr lang="en-US" sz="2595" b="1" dirty="0" smtClean="0"/>
              <a:t>first and second sentences are medium in length</a:t>
            </a:r>
            <a:r>
              <a:rPr lang="en-US" sz="2595" dirty="0" smtClean="0"/>
              <a:t>; the </a:t>
            </a:r>
            <a:r>
              <a:rPr lang="en-US" sz="2595" b="1" dirty="0" smtClean="0"/>
              <a:t>third and fifth sentences are long</a:t>
            </a:r>
            <a:r>
              <a:rPr lang="en-US" sz="2595" dirty="0" smtClean="0"/>
              <a:t>; and the </a:t>
            </a:r>
            <a:r>
              <a:rPr lang="en-US" sz="2595" b="1" dirty="0" smtClean="0"/>
              <a:t>fourth sentences (</a:t>
            </a:r>
            <a:r>
              <a:rPr lang="en-US" sz="2595" b="1" i="1" dirty="0" smtClean="0"/>
              <a:t>The poet is always our contemporary</a:t>
            </a:r>
            <a:r>
              <a:rPr lang="en-US" sz="2595" dirty="0" smtClean="0"/>
              <a:t>) is short.  </a:t>
            </a:r>
            <a:r>
              <a:rPr lang="en-US" sz="2595" i="1" dirty="0" smtClean="0"/>
              <a:t>Placing a short sentence amidst several longer sentences serves to emphasize the short sentence and gives it weight.</a:t>
            </a:r>
            <a:r>
              <a:rPr lang="en-US" sz="2595" dirty="0" smtClean="0"/>
              <a:t>  The central idea of the passage is carried by the short sentence and is intensified by its contrast with the longer sentences.</a:t>
            </a:r>
          </a:p>
          <a:p>
            <a:pPr>
              <a:buNone/>
            </a:pPr>
            <a:endParaRPr lang="en-US" dirty="0"/>
          </a:p>
        </p:txBody>
      </p:sp>
    </p:spTree>
  </p:cSld>
  <p:clrMapOvr>
    <a:masterClrMapping/>
  </p:clrMapOvr>
  <p:transition xmlns:p14="http://schemas.microsoft.com/office/powerpoint/2010/main" spd="med">
    <p:fade/>
  </p:transition>
</p:sld>
</file>

<file path=ppt/slides/slide14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#2</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b="1" dirty="0" smtClean="0"/>
              <a:t>          </a:t>
            </a:r>
            <a:r>
              <a:rPr lang="en-US" sz="2400" dirty="0" smtClean="0"/>
              <a:t>No sooner had the reverberation of my blows sunk into silence, then I was answered by a voice from within the tomb!—by a cry, at first muffled and broken, like the sobbing of a child, and then quickly swelling into one long, loud, and continuous scream, utterly anomalous and inhuman—a howl!—a wailing shriek, half of horror and half of triumph, such as might have arisen only out of hell, conjointly from the throats of the damned in their agony and of the demons that exult in the damnation.</a:t>
            </a:r>
          </a:p>
          <a:p>
            <a:pPr>
              <a:buNone/>
            </a:pPr>
            <a:r>
              <a:rPr lang="en-US" sz="2400" b="1" dirty="0" smtClean="0"/>
              <a:t>			--Edgar Allan Poe, “The Black Cat”</a:t>
            </a:r>
            <a:endParaRPr lang="en-US" sz="2400" b="1" dirty="0"/>
          </a:p>
        </p:txBody>
      </p:sp>
      <p:pic>
        <p:nvPicPr>
          <p:cNvPr id="4" name="Picture 3"/>
          <p:cNvPicPr>
            <a:picLocks noChangeAspect="1"/>
          </p:cNvPicPr>
          <p:nvPr/>
        </p:nvPicPr>
        <p:blipFill>
          <a:blip r:embed="rId2"/>
          <a:stretch>
            <a:fillRect/>
          </a:stretch>
        </p:blipFill>
        <p:spPr>
          <a:xfrm>
            <a:off x="6934200" y="5181600"/>
            <a:ext cx="1524000" cy="11430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4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6172200" cy="4525963"/>
          </a:xfrm>
        </p:spPr>
        <p:txBody>
          <a:bodyPr>
            <a:normAutofit/>
          </a:bodyPr>
          <a:lstStyle/>
          <a:p>
            <a:pPr marL="457200" indent="-457200">
              <a:buAutoNum type="arabicPeriod"/>
            </a:pPr>
            <a:r>
              <a:rPr lang="en-US" sz="2400" dirty="0" smtClean="0"/>
              <a:t>The dashes in this long sentence set off a series of appositives.  (An appositive is a noun or noun phrase placed beside another noun or noun phrase and used to identify or explain it.)  What noun phrase is explained by the appositives?</a:t>
            </a:r>
          </a:p>
          <a:p>
            <a:pPr marL="457200" indent="-457200">
              <a:buAutoNum type="arabicPeriod"/>
            </a:pPr>
            <a:r>
              <a:rPr lang="en-US" sz="2400" dirty="0" smtClean="0"/>
              <a:t>This sentence makes syntactic and semantic sense if it ends with the first exclamation point.  What do the appositives add to the meaning and effectiveness of the sentence?</a:t>
            </a:r>
            <a:endParaRPr lang="en-US" sz="2400" dirty="0"/>
          </a:p>
        </p:txBody>
      </p:sp>
      <p:pic>
        <p:nvPicPr>
          <p:cNvPr id="4" name="Picture 3"/>
          <p:cNvPicPr>
            <a:picLocks noChangeAspect="1"/>
          </p:cNvPicPr>
          <p:nvPr/>
        </p:nvPicPr>
        <p:blipFill>
          <a:blip r:embed="rId2"/>
          <a:stretch>
            <a:fillRect/>
          </a:stretch>
        </p:blipFill>
        <p:spPr>
          <a:xfrm>
            <a:off x="6629400" y="1447800"/>
            <a:ext cx="2209800" cy="37338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50.xml><?xml version="1.0" encoding="utf-8"?>
<p:sld xmlns:a="http://schemas.openxmlformats.org/drawingml/2006/main" xmlns:r="http://schemas.openxmlformats.org/officeDocument/2006/relationships" xmlns:p="http://schemas.openxmlformats.org/presentationml/2006/main">
  <p:cSld>
    <p:bg>
      <p:bgPr>
        <a:gradFill flip="none" rotWithShape="1">
          <a:gsLst>
            <a:gs pos="42000">
              <a:schemeClr val="accent6">
                <a:lumMod val="60000"/>
                <a:lumOff val="40000"/>
                <a:alpha val="81000"/>
              </a:schemeClr>
            </a:gs>
            <a:gs pos="100000">
              <a:srgbClr val="FFFFFF">
                <a:alpha val="91000"/>
              </a:srgb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rPr>
              <a:t>Response</a:t>
            </a:r>
            <a:endParaRPr lang="en-US" sz="5400" b="1" dirty="0">
              <a:solidFill>
                <a:srgbClr val="984807"/>
              </a:solidFill>
            </a:endParaRPr>
          </a:p>
        </p:txBody>
      </p:sp>
      <p:sp>
        <p:nvSpPr>
          <p:cNvPr id="3" name="Content Placeholder 2"/>
          <p:cNvSpPr>
            <a:spLocks noGrp="1"/>
          </p:cNvSpPr>
          <p:nvPr>
            <p:ph idx="1"/>
          </p:nvPr>
        </p:nvSpPr>
        <p:spPr/>
        <p:txBody>
          <a:bodyPr>
            <a:normAutofit lnSpcReduction="10000"/>
          </a:bodyPr>
          <a:lstStyle/>
          <a:p>
            <a:pPr marL="457200" indent="-457200">
              <a:buAutoNum type="arabicPeriod"/>
            </a:pPr>
            <a:r>
              <a:rPr lang="en-US" sz="2400" dirty="0" smtClean="0"/>
              <a:t>The noun phrase explained by the appositives is </a:t>
            </a:r>
            <a:r>
              <a:rPr lang="en-US" sz="2400" b="1" i="1" dirty="0" smtClean="0"/>
              <a:t>a voice from within the tomb.</a:t>
            </a:r>
          </a:p>
          <a:p>
            <a:pPr marL="457200" indent="-457200">
              <a:buAutoNum type="arabicPeriod"/>
            </a:pPr>
            <a:r>
              <a:rPr lang="en-US" sz="2400" dirty="0" smtClean="0"/>
              <a:t>The main clause of this sentence is </a:t>
            </a:r>
            <a:r>
              <a:rPr lang="en-US" sz="2400" b="1" i="1" dirty="0" smtClean="0"/>
              <a:t>I was answered by a voice from within the tomb.</a:t>
            </a:r>
            <a:r>
              <a:rPr lang="en-US" sz="2400" i="1" dirty="0" smtClean="0"/>
              <a:t>  </a:t>
            </a:r>
            <a:r>
              <a:rPr lang="en-US" sz="2400" dirty="0" smtClean="0"/>
              <a:t>It carries both the syntactic and semantic weight of the sentence.  Syntactic closure (the completion of a grammatical structure) is thus achieved very early in the sentence.  Syntactic closure relieves tension and allows the reader to explore the complex description of the voice in the tomb.  Through the appositives, Poe increases the intensity of the cries.  He moves from </a:t>
            </a:r>
            <a:r>
              <a:rPr lang="en-US" sz="2400" b="1" dirty="0" smtClean="0"/>
              <a:t>a </a:t>
            </a:r>
            <a:r>
              <a:rPr lang="en-US" sz="2400" b="1" i="1" dirty="0" smtClean="0"/>
              <a:t>voice </a:t>
            </a:r>
            <a:r>
              <a:rPr lang="en-US" sz="2400" i="1" dirty="0" smtClean="0"/>
              <a:t>(</a:t>
            </a:r>
            <a:r>
              <a:rPr lang="en-US" sz="2400" dirty="0" smtClean="0"/>
              <a:t>the main noun), to a </a:t>
            </a:r>
            <a:r>
              <a:rPr lang="en-US" sz="2400" b="1" i="1" dirty="0" smtClean="0"/>
              <a:t>cry</a:t>
            </a:r>
            <a:r>
              <a:rPr lang="en-US" sz="2400" i="1" dirty="0" smtClean="0"/>
              <a:t>,</a:t>
            </a:r>
            <a:r>
              <a:rPr lang="en-US" sz="2400" dirty="0" smtClean="0"/>
              <a:t> then to a </a:t>
            </a:r>
            <a:r>
              <a:rPr lang="en-US" sz="2400" b="1" i="1" dirty="0" smtClean="0"/>
              <a:t>howl</a:t>
            </a:r>
            <a:r>
              <a:rPr lang="en-US" sz="2400" i="1" dirty="0" smtClean="0"/>
              <a:t>,</a:t>
            </a:r>
            <a:r>
              <a:rPr lang="en-US" sz="2400" dirty="0" smtClean="0"/>
              <a:t> then to a </a:t>
            </a:r>
            <a:r>
              <a:rPr lang="en-US" sz="2400" b="1" i="1" dirty="0" smtClean="0"/>
              <a:t>shriek.</a:t>
            </a:r>
            <a:r>
              <a:rPr lang="en-US" sz="2400" i="1" dirty="0" smtClean="0"/>
              <a:t>  </a:t>
            </a:r>
            <a:r>
              <a:rPr lang="en-US" sz="2400" dirty="0" smtClean="0"/>
              <a:t>The increasing intensity creates the mood of terror and reflects the narrator’s increasing madness.</a:t>
            </a:r>
            <a:endParaRPr lang="en-US" sz="2400" dirty="0"/>
          </a:p>
        </p:txBody>
      </p:sp>
    </p:spTree>
  </p:cSld>
  <p:clrMapOvr>
    <a:masterClrMapping/>
  </p:clrMapOvr>
  <p:transition xmlns:p14="http://schemas.microsoft.com/office/powerpoint/2010/main" spd="med">
    <p:fade/>
  </p:transition>
</p:sld>
</file>

<file path=ppt/slides/slide15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#3</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b="1" dirty="0" smtClean="0"/>
              <a:t>          </a:t>
            </a:r>
            <a:r>
              <a:rPr lang="en-US" sz="2400" dirty="0" smtClean="0"/>
              <a:t>He had been prepared to lie, to bluster, to remain sullenly unresponsive; but, reassured by the good-humored intelligence of the Controller’s face, he decided to tell the truth, straightforwardly.</a:t>
            </a:r>
          </a:p>
          <a:p>
            <a:pPr>
              <a:buNone/>
            </a:pPr>
            <a:endParaRPr lang="en-US" sz="2400" b="1" dirty="0" smtClean="0"/>
          </a:p>
          <a:p>
            <a:pPr>
              <a:buNone/>
            </a:pPr>
            <a:r>
              <a:rPr lang="en-US" sz="2400" b="1" dirty="0" smtClean="0"/>
              <a:t>				--Aldous Huxley, </a:t>
            </a:r>
            <a:r>
              <a:rPr lang="en-US" sz="2400" b="1" i="1" dirty="0" smtClean="0"/>
              <a:t>Brave New World</a:t>
            </a:r>
            <a:endParaRPr lang="en-US" sz="2400" b="1" dirty="0"/>
          </a:p>
        </p:txBody>
      </p:sp>
    </p:spTree>
  </p:cSld>
  <p:clrMapOvr>
    <a:masterClrMapping/>
  </p:clrMapOvr>
  <p:transition xmlns:p14="http://schemas.microsoft.com/office/powerpoint/2010/main" spd="med">
    <p:fade/>
  </p:transition>
</p:sld>
</file>

<file path=ppt/slides/slide15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4800600" cy="4525963"/>
          </a:xfrm>
        </p:spPr>
        <p:txBody>
          <a:bodyPr>
            <a:normAutofit/>
          </a:bodyPr>
          <a:lstStyle/>
          <a:p>
            <a:pPr marL="457200" indent="-457200">
              <a:buAutoNum type="arabicPeriod"/>
            </a:pPr>
            <a:r>
              <a:rPr lang="en-US" sz="2400" dirty="0" smtClean="0"/>
              <a:t>What effect does the repetition of infinitives </a:t>
            </a:r>
            <a:r>
              <a:rPr lang="en-US" sz="2400" b="1" dirty="0" smtClean="0"/>
              <a:t>(</a:t>
            </a:r>
            <a:r>
              <a:rPr lang="en-US" sz="2400" b="1" i="1" dirty="0" smtClean="0"/>
              <a:t>to lie, to bluster, to remain</a:t>
            </a:r>
            <a:r>
              <a:rPr lang="en-US" sz="2400" b="1" dirty="0" smtClean="0"/>
              <a:t>)</a:t>
            </a:r>
            <a:r>
              <a:rPr lang="en-US" sz="2400" dirty="0" smtClean="0"/>
              <a:t> in the first clause have on the meaning of the sentence?  How do these infinitives prepare you for the infinitive phrase (</a:t>
            </a:r>
            <a:r>
              <a:rPr lang="en-US" sz="2400" b="1" i="1" dirty="0" smtClean="0"/>
              <a:t>to tell the truth)</a:t>
            </a:r>
            <a:r>
              <a:rPr lang="en-US" sz="2400" dirty="0" smtClean="0"/>
              <a:t> in the second clause?</a:t>
            </a:r>
          </a:p>
          <a:p>
            <a:pPr marL="457200" indent="-457200">
              <a:buAutoNum type="arabicPeriod"/>
            </a:pPr>
            <a:r>
              <a:rPr lang="en-US" sz="2400" dirty="0" smtClean="0"/>
              <a:t>What is the function of the semicolon in Huxley’s sentence?</a:t>
            </a:r>
            <a:endParaRPr lang="en-US" sz="2400" dirty="0"/>
          </a:p>
        </p:txBody>
      </p:sp>
      <p:pic>
        <p:nvPicPr>
          <p:cNvPr id="4" name="Picture 3"/>
          <p:cNvPicPr>
            <a:picLocks noChangeAspect="1"/>
          </p:cNvPicPr>
          <p:nvPr/>
        </p:nvPicPr>
        <p:blipFill>
          <a:blip r:embed="rId2"/>
          <a:stretch>
            <a:fillRect/>
          </a:stretch>
        </p:blipFill>
        <p:spPr>
          <a:xfrm>
            <a:off x="5562600" y="1447800"/>
            <a:ext cx="3162300" cy="36830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53.xml><?xml version="1.0" encoding="utf-8"?>
<p:sld xmlns:a="http://schemas.openxmlformats.org/drawingml/2006/main" xmlns:r="http://schemas.openxmlformats.org/officeDocument/2006/relationships" xmlns:p="http://schemas.openxmlformats.org/presentationml/2006/main">
  <p:cSld>
    <p:bg>
      <p:bgPr>
        <a:gradFill flip="none" rotWithShape="1">
          <a:gsLst>
            <a:gs pos="35000">
              <a:schemeClr val="accent6">
                <a:lumMod val="60000"/>
                <a:lumOff val="40000"/>
              </a:schemeClr>
            </a:gs>
            <a:gs pos="100000">
              <a:srgbClr val="FFFFFF"/>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rPr>
              <a:t>Response</a:t>
            </a:r>
            <a:endParaRPr lang="en-US" sz="5400" b="1" dirty="0">
              <a:solidFill>
                <a:srgbClr val="984807"/>
              </a:solidFill>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By repeated use of infinitives, Huxley balances the parallel sides, responses the speaker had prepared for the Controller, and gives them weight.  The repeated infinitives also create the foundation for the contrast, completed in the second clause with another infinitive: </a:t>
            </a:r>
            <a:r>
              <a:rPr lang="en-US" sz="2400" b="1" i="1" dirty="0" smtClean="0"/>
              <a:t>to tell the truth.</a:t>
            </a:r>
          </a:p>
          <a:p>
            <a:pPr marL="457200" indent="-457200">
              <a:buAutoNum type="arabicPeriod"/>
            </a:pPr>
            <a:r>
              <a:rPr lang="en-US" sz="2400" dirty="0" smtClean="0"/>
              <a:t>The semicolon joins two independent clauses containing internal punctuation.  The semicolon gives equal weight to both independent clauses, directing the reader to pay equal attention to the ideas in both.</a:t>
            </a:r>
            <a:endParaRPr lang="en-US" sz="2400" dirty="0"/>
          </a:p>
        </p:txBody>
      </p:sp>
    </p:spTree>
  </p:cSld>
  <p:clrMapOvr>
    <a:masterClrMapping/>
  </p:clrMapOvr>
  <p:transition xmlns:p14="http://schemas.microsoft.com/office/powerpoint/2010/main" spd="med">
    <p:fade/>
  </p:transition>
</p:sld>
</file>

<file path=ppt/slides/slide15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#4</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b="1" dirty="0" smtClean="0"/>
              <a:t>          </a:t>
            </a:r>
            <a:r>
              <a:rPr lang="en-US" sz="2400" dirty="0" smtClean="0"/>
              <a:t>The seven years’ difference in our ages lay between us like a chasm:  I wondered if these years would ever operate between us as a bridge.</a:t>
            </a:r>
          </a:p>
          <a:p>
            <a:pPr>
              <a:buNone/>
            </a:pPr>
            <a:endParaRPr lang="en-US" sz="2400" b="1" dirty="0" smtClean="0"/>
          </a:p>
          <a:p>
            <a:pPr>
              <a:buNone/>
            </a:pPr>
            <a:r>
              <a:rPr lang="en-US" sz="2400" b="1" dirty="0" smtClean="0"/>
              <a:t>				--James Baldwin, “Sonny’s Blues”</a:t>
            </a:r>
            <a:endParaRPr lang="en-US" sz="2400" b="1" dirty="0"/>
          </a:p>
        </p:txBody>
      </p:sp>
    </p:spTree>
  </p:cSld>
  <p:clrMapOvr>
    <a:masterClrMapping/>
  </p:clrMapOvr>
  <p:transition xmlns:p14="http://schemas.microsoft.com/office/powerpoint/2010/main" spd="med">
    <p:fade/>
  </p:transition>
</p:sld>
</file>

<file path=ppt/slides/slide15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334000" cy="4525963"/>
          </a:xfrm>
        </p:spPr>
        <p:txBody>
          <a:bodyPr>
            <a:normAutofit/>
          </a:bodyPr>
          <a:lstStyle/>
          <a:p>
            <a:pPr marL="457200" indent="-457200">
              <a:buAutoNum type="arabicPeriod"/>
            </a:pPr>
            <a:r>
              <a:rPr lang="en-US" sz="2400" dirty="0" smtClean="0"/>
              <a:t>What function does the colon serve in this sentence?</a:t>
            </a:r>
          </a:p>
          <a:p>
            <a:pPr marL="457200" indent="-457200">
              <a:buAutoNum type="arabicPeriod"/>
            </a:pPr>
            <a:r>
              <a:rPr lang="en-US" sz="2400" dirty="0" smtClean="0"/>
              <a:t>How would the meaning and impact of the sentence change if the sentence read as follows:</a:t>
            </a:r>
            <a:endParaRPr lang="en-US" sz="2000" dirty="0" smtClean="0"/>
          </a:p>
          <a:p>
            <a:pPr marL="857250" lvl="1" indent="-457200">
              <a:buNone/>
            </a:pPr>
            <a:r>
              <a:rPr lang="en-US" sz="2000" dirty="0" smtClean="0"/>
              <a:t>	</a:t>
            </a:r>
            <a:r>
              <a:rPr lang="en-US" sz="2400" b="1" i="1" dirty="0" smtClean="0"/>
              <a:t>The seven years’ difference in our ages lay between us like a chasm, and I wondered if these years would ever operate between us as a bridge.</a:t>
            </a:r>
            <a:endParaRPr lang="en-US" sz="2400" b="1" dirty="0"/>
          </a:p>
        </p:txBody>
      </p:sp>
      <p:pic>
        <p:nvPicPr>
          <p:cNvPr id="4" name="Picture 3"/>
          <p:cNvPicPr>
            <a:picLocks noChangeAspect="1"/>
          </p:cNvPicPr>
          <p:nvPr/>
        </p:nvPicPr>
        <p:blipFill>
          <a:blip r:embed="rId2"/>
          <a:stretch>
            <a:fillRect/>
          </a:stretch>
        </p:blipFill>
        <p:spPr>
          <a:xfrm>
            <a:off x="6019800" y="1524000"/>
            <a:ext cx="2438400" cy="36576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156.xml><?xml version="1.0" encoding="utf-8"?>
<p:sld xmlns:a="http://schemas.openxmlformats.org/drawingml/2006/main" xmlns:r="http://schemas.openxmlformats.org/officeDocument/2006/relationships" xmlns:p="http://schemas.openxmlformats.org/presentationml/2006/main">
  <p:cSld>
    <p:bg>
      <p:bgPr>
        <a:gradFill flip="none" rotWithShape="1">
          <a:gsLst>
            <a:gs pos="46000">
              <a:schemeClr val="accent6">
                <a:lumMod val="60000"/>
                <a:lumOff val="40000"/>
              </a:schemeClr>
            </a:gs>
            <a:gs pos="100000">
              <a:srgbClr val="FFFFFF"/>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rPr>
              <a:t>Response</a:t>
            </a:r>
            <a:endParaRPr lang="en-US" sz="5400" b="1" dirty="0">
              <a:solidFill>
                <a:srgbClr val="984807"/>
              </a:solidFill>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Colons direct the reader’s attention to the words that follow and emphasize those words.  The purpose of this colon is to indicate the closely related information will follow.  The </a:t>
            </a:r>
            <a:r>
              <a:rPr lang="en-US" sz="2400" b="1" i="1" dirty="0" smtClean="0"/>
              <a:t>chasm</a:t>
            </a:r>
            <a:r>
              <a:rPr lang="en-US" sz="2400" dirty="0" smtClean="0"/>
              <a:t> of the first clause is connected to the </a:t>
            </a:r>
            <a:r>
              <a:rPr lang="en-US" sz="2400" b="1" i="1" dirty="0" smtClean="0"/>
              <a:t>bridge</a:t>
            </a:r>
            <a:r>
              <a:rPr lang="en-US" sz="2400" i="1" dirty="0" smtClean="0"/>
              <a:t> </a:t>
            </a:r>
            <a:r>
              <a:rPr lang="en-US" sz="2400" dirty="0" smtClean="0"/>
              <a:t>of the second clause, and the possibility of reconciliation for the characters in the sentence is raised through syntax.</a:t>
            </a:r>
          </a:p>
        </p:txBody>
      </p:sp>
    </p:spTree>
  </p:cSld>
  <p:clrMapOvr>
    <a:masterClrMapping/>
  </p:clrMapOvr>
  <p:transition xmlns:p14="http://schemas.microsoft.com/office/powerpoint/2010/main" spd="med">
    <p:fade/>
  </p:transition>
</p:sld>
</file>

<file path=ppt/slides/slide15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100000">
              <a:srgbClr val="FFFFFF"/>
            </a:gs>
            <a:gs pos="50000">
              <a:schemeClr val="accent6">
                <a:lumMod val="60000"/>
                <a:lumOff val="40000"/>
              </a:schemeClr>
            </a:gs>
            <a:gs pos="75000">
              <a:schemeClr val="accent6">
                <a:lumMod val="60000"/>
                <a:lumOff val="4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effectLst>
                  <a:outerShdw blurRad="596900" dist="38100" dir="2700000">
                    <a:srgbClr val="000000">
                      <a:alpha val="43000"/>
                    </a:srgbClr>
                  </a:outerShdw>
                </a:effectLst>
              </a:rPr>
              <a:t>Response</a:t>
            </a:r>
            <a:endParaRPr lang="en-US" sz="5400" b="1" dirty="0">
              <a:solidFill>
                <a:srgbClr val="984807"/>
              </a:solidFill>
              <a:effectLst>
                <a:outerShdw blurRad="596900" dist="38100" dir="2700000">
                  <a:srgbClr val="000000">
                    <a:alpha val="43000"/>
                  </a:srgbClr>
                </a:outerShdw>
              </a:effectLst>
            </a:endParaRPr>
          </a:p>
        </p:txBody>
      </p:sp>
      <p:sp>
        <p:nvSpPr>
          <p:cNvPr id="3" name="Content Placeholder 2"/>
          <p:cNvSpPr>
            <a:spLocks noGrp="1"/>
          </p:cNvSpPr>
          <p:nvPr>
            <p:ph idx="1"/>
          </p:nvPr>
        </p:nvSpPr>
        <p:spPr/>
        <p:txBody>
          <a:bodyPr>
            <a:normAutofit/>
          </a:bodyPr>
          <a:lstStyle/>
          <a:p>
            <a:pPr>
              <a:buNone/>
            </a:pPr>
            <a:r>
              <a:rPr lang="en-US" sz="2400" dirty="0" smtClean="0"/>
              <a:t>2.  The change would shift the meaning and lessen the impact.  Two independent clauses joined by a comma and conjunction indicate equal weight of both clauses; this syntax does not assume a prescribed relationship between the two clauses.  Two independent clauses joined with a colon have a prescribed relationship: the second clause explains, summarizes, or amplifies the first.  Baldwin’s sentence draws the connection between the </a:t>
            </a:r>
            <a:r>
              <a:rPr lang="en-US" sz="2400" b="1" i="1" dirty="0" smtClean="0"/>
              <a:t>chasm</a:t>
            </a:r>
            <a:r>
              <a:rPr lang="en-US" sz="2400" dirty="0" smtClean="0"/>
              <a:t> and the </a:t>
            </a:r>
            <a:r>
              <a:rPr lang="en-US" sz="2400" b="1" i="1" dirty="0" smtClean="0"/>
              <a:t>bridge</a:t>
            </a:r>
            <a:r>
              <a:rPr lang="en-US" sz="2400" dirty="0" smtClean="0"/>
              <a:t> with the colon and emphasizes the possibility of bridging the relationship.  His syntax indicates semantic possibilities.  The new version reduces the second clause to speculation and diminishes the connection between syntax and meaning.</a:t>
            </a:r>
            <a:endParaRPr lang="en-US" sz="2400" i="1" dirty="0"/>
          </a:p>
        </p:txBody>
      </p:sp>
    </p:spTree>
  </p:cSld>
  <p:clrMapOvr>
    <a:masterClrMapping/>
  </p:clrMapOvr>
  <p:transition xmlns:p14="http://schemas.microsoft.com/office/powerpoint/2010/main" spd="med">
    <p:fade/>
  </p:transition>
</p:sld>
</file>

<file path=ppt/slides/slide15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#5</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He slowly ventured into the pond.  The bottom was deep, soft clay, he sank in, and the water clasped dead cold round his legs.</a:t>
            </a:r>
          </a:p>
          <a:p>
            <a:pPr>
              <a:buNone/>
            </a:pPr>
            <a:endParaRPr lang="en-US" sz="2400" b="1" dirty="0" smtClean="0"/>
          </a:p>
          <a:p>
            <a:pPr>
              <a:buNone/>
            </a:pPr>
            <a:r>
              <a:rPr lang="en-US" sz="2400" b="1" dirty="0" smtClean="0"/>
              <a:t>			--D. H. Lawrence, “The Horse-Dealer’s Daughter”</a:t>
            </a:r>
            <a:endParaRPr lang="en-US" sz="2400" b="1" dirty="0"/>
          </a:p>
        </p:txBody>
      </p:sp>
    </p:spTree>
  </p:cSld>
  <p:clrMapOvr>
    <a:masterClrMapping/>
  </p:clrMapOvr>
  <p:transition xmlns:p14="http://schemas.microsoft.com/office/powerpoint/2010/main" spd="med">
    <p:fade/>
  </p:transition>
</p:sld>
</file>

<file path=ppt/slides/slide15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Discuss:</a:t>
            </a:r>
            <a:endParaRPr lang="en-US" sz="5400" dirty="0"/>
          </a:p>
        </p:txBody>
      </p:sp>
      <p:sp>
        <p:nvSpPr>
          <p:cNvPr id="3" name="Content Placeholder 2"/>
          <p:cNvSpPr>
            <a:spLocks noGrp="1"/>
          </p:cNvSpPr>
          <p:nvPr>
            <p:ph idx="1"/>
          </p:nvPr>
        </p:nvSpPr>
        <p:spPr>
          <a:xfrm>
            <a:off x="3962400" y="2057400"/>
            <a:ext cx="4648200" cy="4068763"/>
          </a:xfrm>
        </p:spPr>
        <p:txBody>
          <a:bodyPr>
            <a:normAutofit/>
          </a:bodyPr>
          <a:lstStyle/>
          <a:p>
            <a:pPr marL="457200" indent="-457200">
              <a:buAutoNum type="arabicPeriod"/>
            </a:pPr>
            <a:r>
              <a:rPr lang="en-US" sz="2400" dirty="0" smtClean="0"/>
              <a:t>What effect does sentence length have on this passage?</a:t>
            </a:r>
          </a:p>
          <a:p>
            <a:pPr marL="457200" indent="-457200">
              <a:buAutoNum type="arabicPeriod"/>
            </a:pPr>
            <a:r>
              <a:rPr lang="en-US" sz="2400" dirty="0" smtClean="0"/>
              <a:t>Examine the second sentence.  How does the structure of the sentence reinforce meaning?</a:t>
            </a:r>
            <a:endParaRPr lang="en-US" sz="2400" dirty="0"/>
          </a:p>
        </p:txBody>
      </p:sp>
      <p:pic>
        <p:nvPicPr>
          <p:cNvPr id="5" name="Picture 4"/>
          <p:cNvPicPr>
            <a:picLocks noChangeAspect="1"/>
          </p:cNvPicPr>
          <p:nvPr/>
        </p:nvPicPr>
        <p:blipFill>
          <a:blip r:embed="rId2"/>
          <a:stretch>
            <a:fillRect/>
          </a:stretch>
        </p:blipFill>
        <p:spPr>
          <a:xfrm>
            <a:off x="838200" y="1905000"/>
            <a:ext cx="2895600" cy="304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xmlns:p14="http://schemas.microsoft.com/office/powerpoint/2010/main" spd="med">
    <p:fade/>
  </p:transition>
</p:sld>
</file>

<file path=ppt/slides/slide160.xml><?xml version="1.0" encoding="utf-8"?>
<p:sld xmlns:a="http://schemas.openxmlformats.org/drawingml/2006/main" xmlns:r="http://schemas.openxmlformats.org/officeDocument/2006/relationships" xmlns:p="http://schemas.openxmlformats.org/presentationml/2006/main">
  <p:cSld>
    <p:bg>
      <p:bgPr>
        <a:gradFill flip="none" rotWithShape="1">
          <a:gsLst>
            <a:gs pos="36000">
              <a:schemeClr val="accent6">
                <a:lumMod val="60000"/>
                <a:lumOff val="40000"/>
              </a:schemeClr>
            </a:gs>
            <a:gs pos="100000">
              <a:srgbClr val="FFFFFF"/>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rPr>
              <a:t>Response</a:t>
            </a:r>
            <a:endParaRPr lang="en-US" sz="5400" b="1" dirty="0">
              <a:solidFill>
                <a:srgbClr val="984807"/>
              </a:solidFill>
            </a:endParaRPr>
          </a:p>
        </p:txBody>
      </p:sp>
      <p:sp>
        <p:nvSpPr>
          <p:cNvPr id="3" name="Content Placeholder 2"/>
          <p:cNvSpPr>
            <a:spLocks noGrp="1"/>
          </p:cNvSpPr>
          <p:nvPr>
            <p:ph idx="1"/>
          </p:nvPr>
        </p:nvSpPr>
        <p:spPr/>
        <p:txBody>
          <a:bodyPr>
            <a:normAutofit lnSpcReduction="10000"/>
          </a:bodyPr>
          <a:lstStyle/>
          <a:p>
            <a:pPr marL="457200" indent="-457200">
              <a:buAutoNum type="arabicPeriod"/>
            </a:pPr>
            <a:r>
              <a:rPr lang="en-US" sz="2400" dirty="0" smtClean="0"/>
              <a:t>This passage has a short sentence followed by a much longer one.  The introductory, short sentence states the man idea of the passage.  It is simple, straightforward prose and prepares the reader for the descriptive sentence that follows.  The longer sentence amplifies the first sentence, developing and expanding its ideas (</a:t>
            </a:r>
            <a:r>
              <a:rPr lang="en-US" sz="2400" b="1" i="1" dirty="0" smtClean="0"/>
              <a:t>the pond, his venturing into the pond</a:t>
            </a:r>
            <a:r>
              <a:rPr lang="en-US" sz="2400" dirty="0" smtClean="0"/>
              <a:t>).</a:t>
            </a:r>
          </a:p>
          <a:p>
            <a:pPr marL="457200" indent="-457200">
              <a:buAutoNum type="arabicPeriod"/>
            </a:pPr>
            <a:r>
              <a:rPr lang="en-US" sz="2400" dirty="0" smtClean="0"/>
              <a:t>The structure of this sentence is convoluted and irregular.  The clause </a:t>
            </a:r>
            <a:r>
              <a:rPr lang="en-US" sz="2400" b="1" i="1" dirty="0" smtClean="0"/>
              <a:t>he sank in </a:t>
            </a:r>
            <a:r>
              <a:rPr lang="en-US" sz="2400" dirty="0" smtClean="0"/>
              <a:t>seems out of place syntactically (Does it modify bottom?  Is it adverbial?  Is it a misprint?)  But the sentence works because its structure reflects its meaning.  He sinks into the pond as we sink into the sentence.  The form of the sentence is as amorphous as the soft clay and the clasping water.  </a:t>
            </a:r>
            <a:endParaRPr lang="en-US" sz="2400" dirty="0"/>
          </a:p>
        </p:txBody>
      </p:sp>
    </p:spTree>
  </p:cSld>
  <p:clrMapOvr>
    <a:masterClrMapping/>
  </p:clrMapOvr>
  <p:transition xmlns:p14="http://schemas.microsoft.com/office/powerpoint/2010/main" spd="med">
    <p:fade/>
  </p:transition>
</p:sld>
</file>

<file path=ppt/slides/slide16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#6</a:t>
            </a:r>
            <a:endParaRPr lang="en-US" sz="5400" dirty="0"/>
          </a:p>
        </p:txBody>
      </p:sp>
      <p:sp>
        <p:nvSpPr>
          <p:cNvPr id="3" name="Content Placeholder 2"/>
          <p:cNvSpPr>
            <a:spLocks noGrp="1"/>
          </p:cNvSpPr>
          <p:nvPr>
            <p:ph idx="1"/>
          </p:nvPr>
        </p:nvSpPr>
        <p:spPr>
          <a:xfrm>
            <a:off x="381000" y="1600200"/>
            <a:ext cx="8534400" cy="4525963"/>
          </a:xfrm>
        </p:spPr>
        <p:txBody>
          <a:bodyPr>
            <a:normAutofit/>
          </a:bodyPr>
          <a:lstStyle/>
          <a:p>
            <a:pPr>
              <a:buNone/>
            </a:pPr>
            <a:r>
              <a:rPr lang="en-US" sz="2400" b="1" dirty="0" smtClean="0"/>
              <a:t>Consider:</a:t>
            </a:r>
          </a:p>
          <a:p>
            <a:pPr>
              <a:buNone/>
            </a:pPr>
            <a:r>
              <a:rPr lang="en-US" sz="2400" dirty="0" smtClean="0"/>
              <a:t>          Now, the use of culture is that it helps us, by means of its spiritual standard of perfection, to regard wealth but as machinery, and not only to say as a matter of words that we regard wealth but as machinery, but really to perceive and feel that it is so.  If it were not for this purging effect wrought upon our minds by culture, the whole world, the future as well as the present, would inevitably belong to the Philistines.</a:t>
            </a:r>
          </a:p>
          <a:p>
            <a:pPr>
              <a:buNone/>
            </a:pPr>
            <a:endParaRPr lang="en-US" sz="2400" dirty="0" smtClean="0"/>
          </a:p>
          <a:p>
            <a:pPr>
              <a:buNone/>
            </a:pPr>
            <a:r>
              <a:rPr lang="en-US" sz="2400" dirty="0" smtClean="0"/>
              <a:t>	</a:t>
            </a:r>
            <a:r>
              <a:rPr lang="en-US" sz="2400" b="1" dirty="0" smtClean="0"/>
              <a:t>Matthew Arnold, “Sweetness and Light,” </a:t>
            </a:r>
            <a:r>
              <a:rPr lang="en-US" sz="2400" b="1" i="1" dirty="0" smtClean="0"/>
              <a:t>Culture and Anarchy</a:t>
            </a:r>
            <a:endParaRPr lang="en-US" sz="2400" b="1" i="1" dirty="0"/>
          </a:p>
        </p:txBody>
      </p:sp>
    </p:spTree>
  </p:cSld>
  <p:clrMapOvr>
    <a:masterClrMapping/>
  </p:clrMapOvr>
  <p:transition xmlns:p14="http://schemas.microsoft.com/office/powerpoint/2010/main" spd="med">
    <p:fade/>
  </p:transition>
</p:sld>
</file>

<file path=ppt/slides/slide16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334000" cy="4525963"/>
          </a:xfrm>
        </p:spPr>
        <p:txBody>
          <a:bodyPr>
            <a:normAutofit/>
          </a:bodyPr>
          <a:lstStyle/>
          <a:p>
            <a:pPr marL="457200" indent="-457200">
              <a:buAutoNum type="arabicPeriod"/>
            </a:pPr>
            <a:r>
              <a:rPr lang="en-US" sz="2400" dirty="0" smtClean="0"/>
              <a:t>Put the first sentence into your own words.  How does the sentence’s complexity add to its impact?</a:t>
            </a:r>
          </a:p>
          <a:p>
            <a:pPr marL="457200" indent="-457200">
              <a:buAutoNum type="arabicPeriod"/>
            </a:pPr>
            <a:endParaRPr lang="en-US" sz="2400" dirty="0" smtClean="0"/>
          </a:p>
          <a:p>
            <a:pPr marL="457200" indent="-457200">
              <a:buAutoNum type="arabicPeriod"/>
            </a:pPr>
            <a:r>
              <a:rPr lang="en-US" sz="2400" dirty="0" smtClean="0"/>
              <a:t>Where are the most important words in the second sentence of this passage—at the beginning or at the end?  What effect does this have on the reader?</a:t>
            </a:r>
            <a:endParaRPr lang="en-US" sz="2400" dirty="0"/>
          </a:p>
        </p:txBody>
      </p:sp>
      <p:pic>
        <p:nvPicPr>
          <p:cNvPr id="4" name="Picture 3"/>
          <p:cNvPicPr>
            <a:picLocks noChangeAspect="1"/>
          </p:cNvPicPr>
          <p:nvPr/>
        </p:nvPicPr>
        <p:blipFill>
          <a:blip r:embed="rId2"/>
          <a:stretch>
            <a:fillRect/>
          </a:stretch>
        </p:blipFill>
        <p:spPr>
          <a:xfrm>
            <a:off x="6019800" y="1447800"/>
            <a:ext cx="2514600" cy="4038600"/>
          </a:xfrm>
          <a:prstGeom prst="rect">
            <a:avLst/>
          </a:prstGeom>
        </p:spPr>
      </p:pic>
    </p:spTree>
  </p:cSld>
  <p:clrMapOvr>
    <a:masterClrMapping/>
  </p:clrMapOvr>
  <p:transition xmlns:p14="http://schemas.microsoft.com/office/powerpoint/2010/main" spd="med">
    <p:fade/>
  </p:transition>
</p:sld>
</file>

<file path=ppt/slides/slide163.xml><?xml version="1.0" encoding="utf-8"?>
<p:sld xmlns:a="http://schemas.openxmlformats.org/drawingml/2006/main" xmlns:r="http://schemas.openxmlformats.org/officeDocument/2006/relationships" xmlns:p="http://schemas.openxmlformats.org/presentationml/2006/main">
  <p:cSld>
    <p:bg>
      <p:bgPr>
        <a:gradFill flip="none" rotWithShape="1">
          <a:gsLst>
            <a:gs pos="46000">
              <a:schemeClr val="accent6">
                <a:lumMod val="60000"/>
                <a:lumOff val="40000"/>
              </a:schemeClr>
            </a:gs>
            <a:gs pos="100000">
              <a:srgbClr val="FFFFFF"/>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effectLst>
                  <a:outerShdw blurRad="800100" dist="38100" dir="2700000">
                    <a:srgbClr val="000000">
                      <a:alpha val="43000"/>
                    </a:srgbClr>
                  </a:outerShdw>
                </a:effectLst>
              </a:rPr>
              <a:t>Response</a:t>
            </a:r>
            <a:endParaRPr lang="en-US" sz="5400" b="1" dirty="0">
              <a:solidFill>
                <a:srgbClr val="984807"/>
              </a:solidFill>
              <a:effectLst>
                <a:outerShdw blurRad="800100" dist="38100" dir="2700000">
                  <a:srgbClr val="000000">
                    <a:alpha val="43000"/>
                  </a:srgbClr>
                </a:outerShdw>
              </a:effectLst>
            </a:endParaRPr>
          </a:p>
        </p:txBody>
      </p:sp>
      <p:sp>
        <p:nvSpPr>
          <p:cNvPr id="3" name="Content Placeholder 2"/>
          <p:cNvSpPr>
            <a:spLocks noGrp="1"/>
          </p:cNvSpPr>
          <p:nvPr>
            <p:ph idx="1"/>
          </p:nvPr>
        </p:nvSpPr>
        <p:spPr/>
        <p:txBody>
          <a:bodyPr>
            <a:normAutofit/>
          </a:bodyPr>
          <a:lstStyle/>
          <a:p>
            <a:pPr>
              <a:buNone/>
            </a:pPr>
            <a:r>
              <a:rPr lang="en-US" sz="2400" dirty="0" smtClean="0"/>
              <a:t>1.  Students’ sentences should be something like this:  </a:t>
            </a:r>
            <a:r>
              <a:rPr lang="en-US" sz="2400" b="1" dirty="0" smtClean="0"/>
              <a:t>“Culture helps us, because of its high standards, to fully understand and accept the fact that wealth is an unworthy goal.”  </a:t>
            </a:r>
            <a:r>
              <a:rPr lang="en-US" sz="2400" dirty="0" smtClean="0"/>
              <a:t>The complexity of Arnold’s sentence intensifies the tone of seriousness, alerting readers to the highly formal language of the passage.</a:t>
            </a:r>
            <a:endParaRPr lang="en-US" sz="2400" dirty="0"/>
          </a:p>
        </p:txBody>
      </p:sp>
    </p:spTree>
  </p:cSld>
  <p:clrMapOvr>
    <a:masterClrMapping/>
  </p:clrMapOvr>
  <p:transition xmlns:p14="http://schemas.microsoft.com/office/powerpoint/2010/main" spd="med">
    <p:fade/>
  </p:transition>
</p:sld>
</file>

<file path=ppt/slides/slide16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100000">
              <a:srgbClr val="FFFFFF"/>
            </a:gs>
            <a:gs pos="50000">
              <a:schemeClr val="accent6">
                <a:lumMod val="60000"/>
                <a:lumOff val="40000"/>
              </a:schemeClr>
            </a:gs>
          </a:gsLst>
          <a:lin ang="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effectLst>
                  <a:outerShdw blurRad="800100" dist="38100" dir="2700000">
                    <a:srgbClr val="000000">
                      <a:alpha val="43000"/>
                    </a:srgbClr>
                  </a:outerShdw>
                </a:effectLst>
              </a:rPr>
              <a:t>Response</a:t>
            </a:r>
            <a:endParaRPr lang="en-US" sz="5400" b="1" dirty="0">
              <a:solidFill>
                <a:srgbClr val="984807"/>
              </a:solidFill>
            </a:endParaRPr>
          </a:p>
        </p:txBody>
      </p:sp>
      <p:sp>
        <p:nvSpPr>
          <p:cNvPr id="3" name="Content Placeholder 2"/>
          <p:cNvSpPr>
            <a:spLocks noGrp="1"/>
          </p:cNvSpPr>
          <p:nvPr>
            <p:ph idx="1"/>
          </p:nvPr>
        </p:nvSpPr>
        <p:spPr/>
        <p:txBody>
          <a:bodyPr>
            <a:normAutofit/>
          </a:bodyPr>
          <a:lstStyle/>
          <a:p>
            <a:pPr>
              <a:buNone/>
            </a:pPr>
            <a:r>
              <a:rPr lang="en-US" sz="2400" dirty="0" smtClean="0"/>
              <a:t>2.  The words that complete the meaning of the second sentence </a:t>
            </a:r>
            <a:r>
              <a:rPr lang="en-US" sz="2400" b="1" dirty="0" smtClean="0"/>
              <a:t>(</a:t>
            </a:r>
            <a:r>
              <a:rPr lang="en-US" sz="2400" b="1" i="1" dirty="0" smtClean="0"/>
              <a:t>the future as well as the present would eventually belong to the Philistines)</a:t>
            </a:r>
            <a:r>
              <a:rPr lang="en-US" sz="2400" dirty="0" smtClean="0"/>
              <a:t> are at the end of the sentence.  Sentences that delay closure until the end (the period) of the sentence are called </a:t>
            </a:r>
            <a:r>
              <a:rPr lang="en-US" sz="2400" b="1" i="1" dirty="0" smtClean="0"/>
              <a:t>periodic sentences</a:t>
            </a:r>
            <a:r>
              <a:rPr lang="en-US" sz="2400" i="1" dirty="0" smtClean="0"/>
              <a:t>.</a:t>
            </a:r>
            <a:r>
              <a:rPr lang="en-US" sz="2400" dirty="0" smtClean="0"/>
              <a:t> Periodic sentences carry high tension and interest:  the reader must wait until the end of the sentence to understand the meaning of the sentence.             	</a:t>
            </a:r>
            <a:r>
              <a:rPr lang="en-US" sz="2400" i="1" dirty="0" smtClean="0"/>
              <a:t>Periodic sentences are used frequently in formal prose and are often very complex.  This sentence withholds syntactic closure, increasing the tension of the sentence and keeping the reader’s attention until the meaning is fully disclosed at the end of the sentence.</a:t>
            </a:r>
            <a:endParaRPr lang="en-US" sz="2400" i="1" dirty="0"/>
          </a:p>
        </p:txBody>
      </p:sp>
    </p:spTree>
  </p:cSld>
  <p:clrMapOvr>
    <a:masterClrMapping/>
  </p:clrMapOvr>
  <p:transition xmlns:p14="http://schemas.microsoft.com/office/powerpoint/2010/main" spd="med">
    <p:fade/>
  </p:transition>
</p:sld>
</file>

<file path=ppt/slides/slide16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 pos="75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#7</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b="1" dirty="0" smtClean="0"/>
              <a:t>          </a:t>
            </a:r>
            <a:r>
              <a:rPr lang="en-US" sz="2400" dirty="0" smtClean="0"/>
              <a:t>I slowed still more, my shadow pacing me, dragging its head through the weeds that hid the fence.</a:t>
            </a:r>
          </a:p>
          <a:p>
            <a:pPr>
              <a:buNone/>
            </a:pPr>
            <a:endParaRPr lang="en-US" sz="2400" b="1" dirty="0" smtClean="0"/>
          </a:p>
          <a:p>
            <a:pPr>
              <a:buNone/>
            </a:pPr>
            <a:r>
              <a:rPr lang="en-US" sz="2400" b="1" dirty="0" smtClean="0"/>
              <a:t>			--William Faulkner, </a:t>
            </a:r>
            <a:r>
              <a:rPr lang="en-US" sz="2400" b="1" i="1" dirty="0" smtClean="0"/>
              <a:t>The Sound and the Fury</a:t>
            </a:r>
            <a:endParaRPr lang="en-US" sz="2400" b="1" dirty="0"/>
          </a:p>
        </p:txBody>
      </p:sp>
    </p:spTree>
  </p:cSld>
  <p:clrMapOvr>
    <a:masterClrMapping/>
  </p:clrMapOvr>
  <p:transition xmlns:p14="http://schemas.microsoft.com/office/powerpoint/2010/main" spd="med">
    <p:fade/>
  </p:transition>
</p:sld>
</file>

<file path=ppt/slides/slide16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562600" cy="4525963"/>
          </a:xfrm>
        </p:spPr>
        <p:txBody>
          <a:bodyPr>
            <a:normAutofit/>
          </a:bodyPr>
          <a:lstStyle/>
          <a:p>
            <a:pPr marL="457200" indent="-457200">
              <a:buAutoNum type="arabicPeriod"/>
            </a:pPr>
            <a:r>
              <a:rPr lang="en-US" sz="2400" dirty="0" smtClean="0"/>
              <a:t>In this sentence, form imitates meaning.  How does Faulkner slow the sentence down, reinforcing the sentence’s meaning?</a:t>
            </a:r>
          </a:p>
          <a:p>
            <a:pPr marL="457200" indent="-457200">
              <a:buAutoNum type="arabicPeriod"/>
            </a:pPr>
            <a:r>
              <a:rPr lang="en-US" sz="2400" dirty="0" smtClean="0"/>
              <a:t>How would the impact of the sentence change if we rewrote the sentence to read:</a:t>
            </a:r>
            <a:r>
              <a:rPr lang="en-US" sz="2000" dirty="0" smtClean="0"/>
              <a:t>	</a:t>
            </a:r>
          </a:p>
          <a:p>
            <a:pPr marL="857250" lvl="1" indent="-457200">
              <a:buNone/>
            </a:pPr>
            <a:r>
              <a:rPr lang="en-US" sz="2000" dirty="0" smtClean="0"/>
              <a:t>	</a:t>
            </a:r>
            <a:r>
              <a:rPr lang="en-US" sz="2400" b="1" i="1" dirty="0" smtClean="0"/>
              <a:t>I slowed still more.  My shadow paced me and dragged its head through the weed-obscured fence.</a:t>
            </a:r>
            <a:endParaRPr lang="en-US" sz="2400" b="1" i="1" dirty="0"/>
          </a:p>
        </p:txBody>
      </p:sp>
      <p:pic>
        <p:nvPicPr>
          <p:cNvPr id="4" name="Picture 3"/>
          <p:cNvPicPr>
            <a:picLocks noChangeAspect="1"/>
          </p:cNvPicPr>
          <p:nvPr/>
        </p:nvPicPr>
        <p:blipFill>
          <a:blip r:embed="rId2"/>
          <a:stretch>
            <a:fillRect/>
          </a:stretch>
        </p:blipFill>
        <p:spPr>
          <a:xfrm>
            <a:off x="6172200" y="1219200"/>
            <a:ext cx="2286000" cy="4191000"/>
          </a:xfrm>
          <a:prstGeom prst="rect">
            <a:avLst/>
          </a:prstGeom>
        </p:spPr>
      </p:pic>
    </p:spTree>
  </p:cSld>
  <p:clrMapOvr>
    <a:masterClrMapping/>
  </p:clrMapOvr>
  <p:transition xmlns:p14="http://schemas.microsoft.com/office/powerpoint/2010/main" spd="med">
    <p:fade/>
  </p:transition>
</p:sld>
</file>

<file path=ppt/slides/slide167.xml><?xml version="1.0" encoding="utf-8"?>
<p:sld xmlns:a="http://schemas.openxmlformats.org/drawingml/2006/main" xmlns:r="http://schemas.openxmlformats.org/officeDocument/2006/relationships" xmlns:p="http://schemas.openxmlformats.org/presentationml/2006/main">
  <p:cSld>
    <p:bg>
      <p:bgPr>
        <a:gradFill flip="none" rotWithShape="1">
          <a:gsLst>
            <a:gs pos="46000">
              <a:schemeClr val="accent6">
                <a:lumMod val="60000"/>
                <a:lumOff val="40000"/>
              </a:schemeClr>
            </a:gs>
            <a:gs pos="100000">
              <a:srgbClr val="FFFFF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rPr>
              <a:t>Response</a:t>
            </a:r>
            <a:endParaRPr lang="en-US" sz="5400" b="1" dirty="0">
              <a:solidFill>
                <a:srgbClr val="984807"/>
              </a:solidFill>
            </a:endParaRPr>
          </a:p>
        </p:txBody>
      </p:sp>
      <p:sp>
        <p:nvSpPr>
          <p:cNvPr id="3" name="Content Placeholder 2"/>
          <p:cNvSpPr>
            <a:spLocks noGrp="1"/>
          </p:cNvSpPr>
          <p:nvPr>
            <p:ph idx="1"/>
          </p:nvPr>
        </p:nvSpPr>
        <p:spPr/>
        <p:txBody>
          <a:bodyPr>
            <a:normAutofit/>
          </a:bodyPr>
          <a:lstStyle/>
          <a:p>
            <a:pPr>
              <a:buNone/>
            </a:pPr>
            <a:r>
              <a:rPr lang="en-US" sz="2400" dirty="0" smtClean="0"/>
              <a:t>1.  Faulkner slows the sentence down by layering participial phrases </a:t>
            </a:r>
            <a:r>
              <a:rPr lang="en-US" sz="2400" b="1" dirty="0" smtClean="0"/>
              <a:t>(</a:t>
            </a:r>
            <a:r>
              <a:rPr lang="en-US" sz="2400" b="1" i="1" dirty="0" smtClean="0"/>
              <a:t>pacing me, dragging its head</a:t>
            </a:r>
            <a:r>
              <a:rPr lang="en-US" sz="2400" b="1" dirty="0" smtClean="0"/>
              <a:t>)</a:t>
            </a:r>
            <a:r>
              <a:rPr lang="en-US" sz="2400" dirty="0" smtClean="0"/>
              <a:t> that modify </a:t>
            </a:r>
            <a:r>
              <a:rPr lang="en-US" sz="2400" b="1" i="1" dirty="0" smtClean="0"/>
              <a:t>shadow.</a:t>
            </a:r>
            <a:r>
              <a:rPr lang="en-US" sz="2400" i="1" dirty="0" smtClean="0"/>
              <a:t>  </a:t>
            </a:r>
            <a:r>
              <a:rPr lang="en-US" sz="2400" dirty="0" smtClean="0"/>
              <a:t>This technique slows the reader down, echoing the meaning of the sentence itself.</a:t>
            </a:r>
          </a:p>
          <a:p>
            <a:pPr>
              <a:buNone/>
            </a:pPr>
            <a:r>
              <a:rPr lang="en-US" sz="2400" dirty="0" smtClean="0"/>
              <a:t>2.  The rewritten sentence lacks the power of Faulkner’s.  The pace of the words no longer matches the meaning, and the reader’s attention is distracted by the abrupt shift from the</a:t>
            </a:r>
            <a:r>
              <a:rPr lang="en-US" sz="2400" b="1" dirty="0" smtClean="0"/>
              <a:t> </a:t>
            </a:r>
            <a:r>
              <a:rPr lang="en-US" sz="2400" b="1" i="1" dirty="0" smtClean="0"/>
              <a:t>I</a:t>
            </a:r>
            <a:r>
              <a:rPr lang="en-US" sz="2400" b="1" dirty="0" smtClean="0"/>
              <a:t> </a:t>
            </a:r>
            <a:r>
              <a:rPr lang="en-US" sz="2400" dirty="0" smtClean="0"/>
              <a:t>of the sentence to the </a:t>
            </a:r>
            <a:r>
              <a:rPr lang="en-US" sz="2400" b="1" i="1" dirty="0" smtClean="0"/>
              <a:t>shadow.</a:t>
            </a:r>
            <a:endParaRPr lang="en-US" sz="2400" b="1" i="1" dirty="0"/>
          </a:p>
        </p:txBody>
      </p:sp>
    </p:spTree>
  </p:cSld>
  <p:clrMapOvr>
    <a:masterClrMapping/>
  </p:clrMapOvr>
  <p:transition xmlns:p14="http://schemas.microsoft.com/office/powerpoint/2010/main" spd="med">
    <p:fade/>
  </p:transition>
</p:sld>
</file>

<file path=ppt/slides/slide168.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#8</a:t>
            </a:r>
            <a:endParaRPr lang="en-US" sz="5400" dirty="0"/>
          </a:p>
        </p:txBody>
      </p:sp>
      <p:sp>
        <p:nvSpPr>
          <p:cNvPr id="3" name="Content Placeholder 2"/>
          <p:cNvSpPr>
            <a:spLocks noGrp="1"/>
          </p:cNvSpPr>
          <p:nvPr>
            <p:ph idx="1"/>
          </p:nvPr>
        </p:nvSpPr>
        <p:spPr>
          <a:xfrm>
            <a:off x="304800" y="1600200"/>
            <a:ext cx="8610600" cy="4953000"/>
          </a:xfrm>
        </p:spPr>
        <p:txBody>
          <a:bodyPr>
            <a:normAutofit/>
          </a:bodyPr>
          <a:lstStyle/>
          <a:p>
            <a:pPr>
              <a:buNone/>
            </a:pPr>
            <a:r>
              <a:rPr lang="en-US" sz="2400" b="1" dirty="0" smtClean="0"/>
              <a:t>Consider:</a:t>
            </a:r>
          </a:p>
          <a:p>
            <a:pPr>
              <a:buNone/>
            </a:pPr>
            <a:r>
              <a:rPr lang="en-US" sz="2400" b="1" dirty="0" smtClean="0"/>
              <a:t>          </a:t>
            </a:r>
            <a:r>
              <a:rPr lang="en-US" sz="2400" dirty="0" smtClean="0"/>
              <a:t>The graces of writing and conversation are of different kinds, and though he who excels in one might have been with opportunities and application equally successful in the other, yet as many please by extemporary talk, though utterly unacquainted with the more accurate method and more </a:t>
            </a:r>
            <a:r>
              <a:rPr lang="en-US" sz="2400" dirty="0" err="1" smtClean="0"/>
              <a:t>laboured</a:t>
            </a:r>
            <a:r>
              <a:rPr lang="en-US" sz="2400" dirty="0" smtClean="0"/>
              <a:t> beauties which composition requires; so it is very possible that men, wholly accustomed to works of study, may be without that readiness of conception and affluence of language, always necessary to colloquial entertainment.</a:t>
            </a:r>
          </a:p>
          <a:p>
            <a:pPr>
              <a:buNone/>
            </a:pPr>
            <a:endParaRPr lang="en-US" sz="2400" b="1" dirty="0" smtClean="0"/>
          </a:p>
          <a:p>
            <a:pPr>
              <a:buNone/>
            </a:pPr>
            <a:r>
              <a:rPr lang="en-US" sz="2400" b="1" dirty="0" smtClean="0"/>
              <a:t>Sam Johnson, “An Author’s Writing and Conversation Contrasted”</a:t>
            </a:r>
            <a:endParaRPr lang="en-US" sz="2400" b="1" dirty="0"/>
          </a:p>
        </p:txBody>
      </p:sp>
    </p:spTree>
  </p:cSld>
  <p:clrMapOvr>
    <a:masterClrMapping/>
  </p:clrMapOvr>
  <p:transition xmlns:p14="http://schemas.microsoft.com/office/powerpoint/2010/main" spd="med">
    <p:fade/>
  </p:transition>
</p:sld>
</file>

<file path=ppt/slides/slide16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4876800" cy="4525963"/>
          </a:xfrm>
        </p:spPr>
        <p:txBody>
          <a:bodyPr>
            <a:normAutofit/>
          </a:bodyPr>
          <a:lstStyle/>
          <a:p>
            <a:pPr marL="457200" indent="-457200">
              <a:buAutoNum type="arabicPeriod"/>
            </a:pPr>
            <a:r>
              <a:rPr lang="en-US" sz="2400" dirty="0" smtClean="0"/>
              <a:t>The main idea of this sentence is stated in the first ten words.  What purpose does the rest of the sentence serve?</a:t>
            </a:r>
          </a:p>
          <a:p>
            <a:pPr marL="457200" indent="-457200">
              <a:buAutoNum type="arabicPeriod"/>
            </a:pPr>
            <a:r>
              <a:rPr lang="en-US" sz="2400" dirty="0" smtClean="0"/>
              <a:t>What is the purpose of the semicolon?  How does the use of a semicolon reinforce the meaning of this sentence?</a:t>
            </a:r>
            <a:endParaRPr lang="en-US" sz="2400" dirty="0"/>
          </a:p>
        </p:txBody>
      </p:sp>
      <p:pic>
        <p:nvPicPr>
          <p:cNvPr id="4" name="Picture 3"/>
          <p:cNvPicPr>
            <a:picLocks noChangeAspect="1"/>
          </p:cNvPicPr>
          <p:nvPr/>
        </p:nvPicPr>
        <p:blipFill>
          <a:blip r:embed="rId2"/>
          <a:stretch>
            <a:fillRect/>
          </a:stretch>
        </p:blipFill>
        <p:spPr>
          <a:xfrm>
            <a:off x="5943600" y="1447800"/>
            <a:ext cx="2247900" cy="3962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xmlns:p14="http://schemas.microsoft.com/office/powerpoint/2010/main" spd="med">
    <p:fade/>
  </p:transition>
</p:sld>
</file>

<file path=ppt/slides/slide170.xml><?xml version="1.0" encoding="utf-8"?>
<p:sld xmlns:a="http://schemas.openxmlformats.org/drawingml/2006/main" xmlns:r="http://schemas.openxmlformats.org/officeDocument/2006/relationships" xmlns:p="http://schemas.openxmlformats.org/presentationml/2006/main">
  <p:cSld>
    <p:bg>
      <p:bgPr>
        <a:gradFill flip="none" rotWithShape="1">
          <a:gsLst>
            <a:gs pos="43000">
              <a:schemeClr val="accent6">
                <a:lumMod val="60000"/>
                <a:lumOff val="40000"/>
              </a:schemeClr>
            </a:gs>
            <a:gs pos="100000">
              <a:srgbClr val="FFFFF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effectLst>
                  <a:outerShdw blurRad="952500" dist="38100" dir="2700000">
                    <a:srgbClr val="000000">
                      <a:alpha val="43000"/>
                    </a:srgbClr>
                  </a:outerShdw>
                </a:effectLst>
              </a:rPr>
              <a:t>Response</a:t>
            </a:r>
            <a:endParaRPr lang="en-US" sz="5400" b="1" dirty="0">
              <a:solidFill>
                <a:srgbClr val="984807"/>
              </a:solidFill>
              <a:effectLst>
                <a:outerShdw blurRad="952500" dist="38100" dir="2700000">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The rest of the sentence extends and exemplifies the main idea of the sentence.</a:t>
            </a:r>
          </a:p>
          <a:p>
            <a:pPr marL="457200" indent="-457200">
              <a:buAutoNum type="arabicPeriod"/>
            </a:pPr>
            <a:r>
              <a:rPr lang="en-US" sz="2400" dirty="0" smtClean="0"/>
              <a:t>The semicolon balances independent clauses of equal weight.  Here, it gives equal consideration but falls short in written composition and another who excels in written composition but falls short in lively conversation.</a:t>
            </a:r>
            <a:endParaRPr lang="en-US" sz="2400" dirty="0"/>
          </a:p>
        </p:txBody>
      </p:sp>
    </p:spTree>
  </p:cSld>
  <p:clrMapOvr>
    <a:masterClrMapping/>
  </p:clrMapOvr>
  <p:transition xmlns:p14="http://schemas.microsoft.com/office/powerpoint/2010/main" spd="med">
    <p:fade/>
  </p:transition>
</p:sld>
</file>

<file path=ppt/slides/slide171.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#9</a:t>
            </a:r>
            <a:endParaRPr lang="en-US" sz="5400" dirty="0"/>
          </a:p>
        </p:txBody>
      </p:sp>
      <p:sp>
        <p:nvSpPr>
          <p:cNvPr id="3" name="Content Placeholder 2"/>
          <p:cNvSpPr>
            <a:spLocks noGrp="1"/>
          </p:cNvSpPr>
          <p:nvPr>
            <p:ph idx="1"/>
          </p:nvPr>
        </p:nvSpPr>
        <p:spPr/>
        <p:txBody>
          <a:bodyPr>
            <a:normAutofit fontScale="92500"/>
          </a:bodyPr>
          <a:lstStyle/>
          <a:p>
            <a:pPr>
              <a:buNone/>
            </a:pPr>
            <a:r>
              <a:rPr lang="en-US" sz="2400" b="1" dirty="0" smtClean="0"/>
              <a:t>Consider:</a:t>
            </a:r>
          </a:p>
          <a:p>
            <a:pPr>
              <a:buNone/>
            </a:pPr>
            <a:r>
              <a:rPr lang="en-US" sz="2400" b="1" dirty="0" smtClean="0"/>
              <a:t>          </a:t>
            </a:r>
            <a:r>
              <a:rPr lang="en-US" sz="2400" dirty="0" smtClean="0"/>
              <a:t>There is another and curious class of cases in which close external resemblance does not depend on adaptation to similar habits of life, but has been gained for the sake of protection.  I allude to the wonderful manner in which certain butterflies imitate…other and quite distinct species….The mockers and mocked always inhabit the same region; we never find an imitator living remote from the form which it imitates.  The mockers are almost invariably rare insects; the mocked in almost every case abound in swarms.</a:t>
            </a:r>
          </a:p>
          <a:p>
            <a:pPr>
              <a:buNone/>
            </a:pPr>
            <a:r>
              <a:rPr lang="en-US" sz="2400" b="1" dirty="0" smtClean="0"/>
              <a:t>	</a:t>
            </a:r>
          </a:p>
          <a:p>
            <a:pPr>
              <a:buNone/>
            </a:pPr>
            <a:r>
              <a:rPr lang="en-US" sz="2400" b="1" dirty="0" smtClean="0"/>
              <a:t>     --Charles Darwin, “Analogical Resemblances,” </a:t>
            </a:r>
            <a:r>
              <a:rPr lang="en-US" sz="2400" b="1" i="1" dirty="0" smtClean="0"/>
              <a:t>The Origin of Species</a:t>
            </a:r>
            <a:endParaRPr lang="en-US" sz="2400" b="1" i="1" dirty="0"/>
          </a:p>
        </p:txBody>
      </p:sp>
    </p:spTree>
  </p:cSld>
  <p:clrMapOvr>
    <a:masterClrMapping/>
  </p:clrMapOvr>
  <p:transition xmlns:p14="http://schemas.microsoft.com/office/powerpoint/2010/main" spd="med">
    <p:fade/>
  </p:transition>
</p:sld>
</file>

<file path=ppt/slides/slide17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Discuss:</a:t>
            </a:r>
            <a:endParaRPr lang="en-US" sz="5400" dirty="0"/>
          </a:p>
        </p:txBody>
      </p:sp>
      <p:sp>
        <p:nvSpPr>
          <p:cNvPr id="3" name="Content Placeholder 2"/>
          <p:cNvSpPr>
            <a:spLocks noGrp="1"/>
          </p:cNvSpPr>
          <p:nvPr>
            <p:ph idx="1"/>
          </p:nvPr>
        </p:nvSpPr>
        <p:spPr>
          <a:xfrm>
            <a:off x="3810000" y="1600200"/>
            <a:ext cx="4876800" cy="4525963"/>
          </a:xfrm>
        </p:spPr>
        <p:txBody>
          <a:bodyPr>
            <a:normAutofit/>
          </a:bodyPr>
          <a:lstStyle/>
          <a:p>
            <a:pPr marL="457200" indent="-457200">
              <a:buAutoNum type="arabicPeriod"/>
            </a:pPr>
            <a:r>
              <a:rPr lang="en-US" sz="2400" dirty="0" smtClean="0"/>
              <a:t>Why does Darwin use a semicolon rather than a period in the last sentences of this passage?</a:t>
            </a:r>
          </a:p>
          <a:p>
            <a:pPr marL="457200" indent="-457200">
              <a:buAutoNum type="arabicPeriod"/>
            </a:pPr>
            <a:endParaRPr lang="en-US" sz="2400" dirty="0" smtClean="0"/>
          </a:p>
          <a:p>
            <a:pPr marL="457200" indent="-457200">
              <a:buAutoNum type="arabicPeriod"/>
            </a:pPr>
            <a:r>
              <a:rPr lang="en-US" sz="2400" dirty="0" smtClean="0"/>
              <a:t>What effect does the sentence structure have on the meaning of the passage?</a:t>
            </a:r>
            <a:endParaRPr lang="en-US" sz="2400" dirty="0"/>
          </a:p>
        </p:txBody>
      </p:sp>
      <p:pic>
        <p:nvPicPr>
          <p:cNvPr id="4" name="Picture 3"/>
          <p:cNvPicPr>
            <a:picLocks noChangeAspect="1"/>
          </p:cNvPicPr>
          <p:nvPr/>
        </p:nvPicPr>
        <p:blipFill>
          <a:blip r:embed="rId2"/>
          <a:stretch>
            <a:fillRect/>
          </a:stretch>
        </p:blipFill>
        <p:spPr>
          <a:xfrm>
            <a:off x="685800" y="1524000"/>
            <a:ext cx="2590800" cy="4495800"/>
          </a:xfrm>
          <a:prstGeom prst="rect">
            <a:avLst/>
          </a:prstGeom>
          <a:ln>
            <a:noFill/>
          </a:ln>
          <a:effectLst>
            <a:softEdge rad="112500"/>
          </a:effectLst>
        </p:spPr>
      </p:pic>
    </p:spTree>
  </p:cSld>
  <p:clrMapOvr>
    <a:masterClrMapping/>
  </p:clrMapOvr>
  <p:transition xmlns:p14="http://schemas.microsoft.com/office/powerpoint/2010/main" spd="med">
    <p:fade/>
  </p:transition>
</p:sld>
</file>

<file path=ppt/slides/slide173.xml><?xml version="1.0" encoding="utf-8"?>
<p:sld xmlns:a="http://schemas.openxmlformats.org/drawingml/2006/main" xmlns:r="http://schemas.openxmlformats.org/officeDocument/2006/relationships" xmlns:p="http://schemas.openxmlformats.org/presentationml/2006/main">
  <p:cSld>
    <p:bg>
      <p:bgPr>
        <a:gradFill flip="none" rotWithShape="1">
          <a:gsLst>
            <a:gs pos="41000">
              <a:schemeClr val="accent6">
                <a:lumMod val="60000"/>
                <a:lumOff val="40000"/>
              </a:schemeClr>
            </a:gs>
            <a:gs pos="100000">
              <a:srgbClr val="FFFFFF"/>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effectLst>
                  <a:outerShdw blurRad="1003300" dist="38100" dir="2700000">
                    <a:srgbClr val="000000">
                      <a:alpha val="43000"/>
                    </a:srgbClr>
                  </a:outerShdw>
                </a:effectLst>
              </a:rPr>
              <a:t>Response</a:t>
            </a:r>
            <a:endParaRPr lang="en-US" sz="5400" b="1" dirty="0">
              <a:solidFill>
                <a:srgbClr val="984807"/>
              </a:solidFill>
              <a:effectLst>
                <a:outerShdw blurRad="1003300" dist="38100" dir="2700000">
                  <a:srgbClr val="000000">
                    <a:alpha val="43000"/>
                  </a:srgbClr>
                </a:outerShdw>
              </a:effectLst>
            </a:endParaRPr>
          </a:p>
        </p:txBody>
      </p:sp>
      <p:sp>
        <p:nvSpPr>
          <p:cNvPr id="3" name="Content Placeholder 2"/>
          <p:cNvSpPr>
            <a:spLocks noGrp="1"/>
          </p:cNvSpPr>
          <p:nvPr>
            <p:ph idx="1"/>
          </p:nvPr>
        </p:nvSpPr>
        <p:spPr/>
        <p:txBody>
          <a:bodyPr>
            <a:normAutofit/>
          </a:bodyPr>
          <a:lstStyle/>
          <a:p>
            <a:pPr marL="457200" indent="-457200">
              <a:buAutoNum type="arabicPeriod"/>
            </a:pPr>
            <a:r>
              <a:rPr lang="en-US" sz="2400" dirty="0" smtClean="0"/>
              <a:t>The independent clauses in each of these sentences contain closely connected ideas and are thus best joined by a semicolon.  A period would be too strong a separation.  The independent clauses are of equal weight, and the clauses amplify and complement each other.</a:t>
            </a:r>
          </a:p>
          <a:p>
            <a:pPr marL="457200" indent="-457200">
              <a:buAutoNum type="arabicPeriod"/>
            </a:pPr>
            <a:r>
              <a:rPr lang="en-US" sz="2400" dirty="0" smtClean="0"/>
              <a:t>The sentences are balanced and orderly, reflecting the logical development of the passage.  In addition, the sentence structure helps the reader see connections.  The parallel structure of the last two sentences adds to the coherence of the passage, which reflects the cohesiveness of his thinking.</a:t>
            </a:r>
            <a:endParaRPr lang="en-US" sz="2400" dirty="0"/>
          </a:p>
        </p:txBody>
      </p:sp>
    </p:spTree>
  </p:cSld>
  <p:clrMapOvr>
    <a:masterClrMapping/>
  </p:clrMapOvr>
  <p:transition xmlns:p14="http://schemas.microsoft.com/office/powerpoint/2010/main" spd="med">
    <p:fade/>
  </p:transition>
</p:sld>
</file>

<file path=ppt/slides/slide174.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4"/>
          </a:lnRef>
          <a:fillRef idx="3">
            <a:schemeClr val="accent4"/>
          </a:fillRef>
          <a:effectRef idx="2">
            <a:schemeClr val="accent4"/>
          </a:effectRef>
          <a:fontRef idx="minor">
            <a:schemeClr val="lt1"/>
          </a:fontRef>
        </p:style>
        <p:txBody>
          <a:bodyPr>
            <a:normAutofit/>
          </a:bodyPr>
          <a:lstStyle/>
          <a:p>
            <a:r>
              <a:rPr lang="en-US" sz="5400" dirty="0" smtClean="0"/>
              <a:t>Syntax #10</a:t>
            </a:r>
            <a:endParaRPr lang="en-US" sz="5400" dirty="0"/>
          </a:p>
        </p:txBody>
      </p:sp>
      <p:sp>
        <p:nvSpPr>
          <p:cNvPr id="3" name="Content Placeholder 2"/>
          <p:cNvSpPr>
            <a:spLocks noGrp="1"/>
          </p:cNvSpPr>
          <p:nvPr>
            <p:ph idx="1"/>
          </p:nvPr>
        </p:nvSpPr>
        <p:spPr/>
        <p:txBody>
          <a:bodyPr>
            <a:normAutofit/>
          </a:bodyPr>
          <a:lstStyle/>
          <a:p>
            <a:pPr>
              <a:buNone/>
            </a:pPr>
            <a:r>
              <a:rPr lang="en-US" sz="2400" b="1" dirty="0" smtClean="0"/>
              <a:t>Consider:</a:t>
            </a:r>
          </a:p>
          <a:p>
            <a:pPr>
              <a:buNone/>
            </a:pPr>
            <a:r>
              <a:rPr lang="en-US" sz="2400" dirty="0" smtClean="0"/>
              <a:t>     “I’m clean, </a:t>
            </a:r>
            <a:r>
              <a:rPr lang="en-US" sz="2400" dirty="0" err="1" smtClean="0"/>
              <a:t>Carlito</a:t>
            </a:r>
            <a:r>
              <a:rPr lang="en-US" sz="2400" dirty="0" smtClean="0"/>
              <a:t>, I’m not using.” My voice dropped to a whisper. “I’m not using.” And oh, God, I found my mind, thinking.  </a:t>
            </a:r>
            <a:r>
              <a:rPr lang="en-US" sz="2400" i="1" dirty="0" smtClean="0"/>
              <a:t>Wonder what it would be like again? Wonder what it would be like again? Wonder…</a:t>
            </a:r>
          </a:p>
          <a:p>
            <a:pPr>
              <a:buNone/>
            </a:pPr>
            <a:endParaRPr lang="en-US" sz="2400" i="1" dirty="0" smtClean="0"/>
          </a:p>
          <a:p>
            <a:pPr>
              <a:buNone/>
            </a:pPr>
            <a:r>
              <a:rPr lang="en-US" sz="2400" i="1" dirty="0" smtClean="0"/>
              <a:t>			--</a:t>
            </a:r>
            <a:r>
              <a:rPr lang="en-US" sz="2400" b="1" dirty="0" err="1" smtClean="0"/>
              <a:t>Piri</a:t>
            </a:r>
            <a:r>
              <a:rPr lang="en-US" sz="2400" b="1" dirty="0" smtClean="0"/>
              <a:t> Thomas, </a:t>
            </a:r>
            <a:r>
              <a:rPr lang="en-US" sz="2400" b="1" i="1" dirty="0" smtClean="0"/>
              <a:t>Down These Mean Streets</a:t>
            </a:r>
            <a:endParaRPr lang="en-US" sz="2400" i="1" dirty="0"/>
          </a:p>
        </p:txBody>
      </p:sp>
    </p:spTree>
  </p:cSld>
  <p:clrMapOvr>
    <a:masterClrMapping/>
  </p:clrMapOvr>
  <p:transition xmlns:p14="http://schemas.microsoft.com/office/powerpoint/2010/main" spd="med">
    <p:fade/>
  </p:transition>
</p:sld>
</file>

<file path=ppt/slides/slide175.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6">
                <a:lumMod val="60000"/>
                <a:lumOff val="40000"/>
              </a:schemeClr>
            </a:gs>
            <a:gs pos="100000">
              <a:srgbClr val="FFFFFF"/>
            </a:gs>
            <a:gs pos="50000">
              <a:schemeClr val="accent6">
                <a:lumMod val="60000"/>
                <a:lumOff val="4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Discuss:</a:t>
            </a:r>
            <a:endParaRPr lang="en-US" sz="5400" dirty="0"/>
          </a:p>
        </p:txBody>
      </p:sp>
      <p:sp>
        <p:nvSpPr>
          <p:cNvPr id="3" name="Content Placeholder 2"/>
          <p:cNvSpPr>
            <a:spLocks noGrp="1"/>
          </p:cNvSpPr>
          <p:nvPr>
            <p:ph idx="1"/>
          </p:nvPr>
        </p:nvSpPr>
        <p:spPr>
          <a:xfrm>
            <a:off x="457200" y="1600200"/>
            <a:ext cx="5943600" cy="4525963"/>
          </a:xfrm>
        </p:spPr>
        <p:txBody>
          <a:bodyPr>
            <a:normAutofit lnSpcReduction="10000"/>
          </a:bodyPr>
          <a:lstStyle/>
          <a:p>
            <a:pPr marL="457200" indent="-457200">
              <a:buAutoNum type="arabicPeriod"/>
            </a:pPr>
            <a:r>
              <a:rPr lang="en-US" sz="2400" dirty="0" smtClean="0"/>
              <a:t>Thomas repeats the question </a:t>
            </a:r>
            <a:r>
              <a:rPr lang="en-US" sz="2400" b="1" i="1" dirty="0" smtClean="0"/>
              <a:t>Wonder what it would be like again?</a:t>
            </a:r>
            <a:r>
              <a:rPr lang="en-US" sz="2400" i="1" dirty="0" smtClean="0"/>
              <a:t> </a:t>
            </a:r>
            <a:r>
              <a:rPr lang="en-US" sz="2400" dirty="0" smtClean="0"/>
              <a:t>three times in the passage.  What effect does this repetition have on the impact of the passage?</a:t>
            </a:r>
          </a:p>
          <a:p>
            <a:pPr marL="457200" indent="-457200">
              <a:buAutoNum type="arabicPeriod"/>
            </a:pPr>
            <a:r>
              <a:rPr lang="en-US" sz="2400" dirty="0" smtClean="0"/>
              <a:t>At the end of the passage, Thomas uses ellipses to indicate an omission of words required for complete syntactical construction but unnecessary for understanding.  What words are missing?  What impact does this omission have on the passage?</a:t>
            </a:r>
            <a:endParaRPr lang="en-US" sz="2400" dirty="0"/>
          </a:p>
        </p:txBody>
      </p:sp>
      <p:pic>
        <p:nvPicPr>
          <p:cNvPr id="4" name="Picture 3"/>
          <p:cNvPicPr>
            <a:picLocks noChangeAspect="1"/>
          </p:cNvPicPr>
          <p:nvPr/>
        </p:nvPicPr>
        <p:blipFill>
          <a:blip r:embed="rId2"/>
          <a:stretch>
            <a:fillRect/>
          </a:stretch>
        </p:blipFill>
        <p:spPr>
          <a:xfrm>
            <a:off x="6400800" y="1752600"/>
            <a:ext cx="2057400" cy="36576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xmlns:p14="http://schemas.microsoft.com/office/powerpoint/2010/main" spd="med">
    <p:fade/>
  </p:transition>
</p:sld>
</file>

<file path=ppt/slides/slide17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alpha val="82000"/>
              </a:schemeClr>
            </a:gs>
            <a:gs pos="100000">
              <a:srgbClr val="FFFFFF"/>
            </a:gs>
            <a:gs pos="50000">
              <a:schemeClr val="accent6">
                <a:lumMod val="60000"/>
                <a:lumOff val="40000"/>
                <a:alpha val="82000"/>
              </a:schemeClr>
            </a:gs>
            <a:gs pos="75000">
              <a:schemeClr val="accent6">
                <a:lumMod val="60000"/>
                <a:lumOff val="40000"/>
                <a:alpha val="82000"/>
              </a:schemeClr>
            </a:gs>
            <a:gs pos="87000">
              <a:schemeClr val="accent6">
                <a:lumMod val="60000"/>
                <a:lumOff val="40000"/>
                <a:alpha val="8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smtClean="0">
                <a:solidFill>
                  <a:srgbClr val="984807"/>
                </a:solidFill>
              </a:rPr>
              <a:t>Response</a:t>
            </a:r>
            <a:endParaRPr lang="en-US" sz="5400" b="1" dirty="0">
              <a:solidFill>
                <a:srgbClr val="984807"/>
              </a:solidFill>
            </a:endParaRPr>
          </a:p>
        </p:txBody>
      </p:sp>
      <p:sp>
        <p:nvSpPr>
          <p:cNvPr id="3" name="Content Placeholder 2"/>
          <p:cNvSpPr>
            <a:spLocks noGrp="1"/>
          </p:cNvSpPr>
          <p:nvPr>
            <p:ph idx="1"/>
          </p:nvPr>
        </p:nvSpPr>
        <p:spPr/>
        <p:txBody>
          <a:bodyPr>
            <a:normAutofit fontScale="92500"/>
          </a:bodyPr>
          <a:lstStyle/>
          <a:p>
            <a:pPr marL="457200" indent="-457200">
              <a:buAutoNum type="arabicPeriod"/>
            </a:pPr>
            <a:r>
              <a:rPr lang="en-US" sz="2400" dirty="0" smtClean="0"/>
              <a:t>The repetition of the question emphasizes this thought process and re-creates his obsession with trying drugs again.  Balanced with the repeated </a:t>
            </a:r>
            <a:r>
              <a:rPr lang="en-US" sz="2400" b="1" i="1" dirty="0" smtClean="0"/>
              <a:t>I’m clean…I’m not using…I’m not using, </a:t>
            </a:r>
            <a:r>
              <a:rPr lang="en-US" sz="2400" dirty="0" smtClean="0"/>
              <a:t>it reflects the struggle between his pride in being drug free and his desire to use the drug again.  The movement of the sentence, however, leans toward trying the drug again.  Repetition with no variation in syntax increases the importance of the repeated clause and parallels the narrator’s growing concern.</a:t>
            </a:r>
          </a:p>
          <a:p>
            <a:pPr marL="457200" indent="-457200">
              <a:buAutoNum type="arabicPeriod"/>
            </a:pPr>
            <a:r>
              <a:rPr lang="en-US" sz="2400" dirty="0" smtClean="0"/>
              <a:t>The missing words are </a:t>
            </a:r>
            <a:r>
              <a:rPr lang="en-US" sz="2400" b="1" i="1" dirty="0" smtClean="0"/>
              <a:t>what it would be like again</a:t>
            </a:r>
            <a:r>
              <a:rPr lang="en-US" sz="2400" i="1" dirty="0" smtClean="0"/>
              <a:t>. </a:t>
            </a:r>
            <a:r>
              <a:rPr lang="en-US" sz="2400" dirty="0" smtClean="0"/>
              <a:t>The omission emphasizes the narrator’s growing concern with what it would be like to try drugs again.  The ellipses leave the paragraph open, which implies that the question could be asked yet again, reinforcing the emphasis on the narrator’s struggle.</a:t>
            </a:r>
            <a:endParaRPr lang="en-US" sz="2400" dirty="0"/>
          </a:p>
        </p:txBody>
      </p:sp>
    </p:spTree>
  </p:cSld>
  <p:clrMapOvr>
    <a:masterClrMapping/>
  </p:clrMapOvr>
  <p:transition xmlns:p14="http://schemas.microsoft.com/office/powerpoint/2010/main" spd="med">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itle Slide">
  <a:themeElements>
    <a:clrScheme name="1_Title Slide 13">
      <a:dk1>
        <a:srgbClr val="000000"/>
      </a:dk1>
      <a:lt1>
        <a:srgbClr val="FFFFFF"/>
      </a:lt1>
      <a:dk2>
        <a:srgbClr val="B00B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Title Slid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itle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itle Sli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itle Sli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itle Sli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itle Sli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itle Sli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itle Slid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itle Sli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itle Sli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itle Sli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itle Sli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itle Sli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Title Slide 13">
        <a:dk1>
          <a:srgbClr val="000000"/>
        </a:dk1>
        <a:lt1>
          <a:srgbClr val="FFFFFF"/>
        </a:lt1>
        <a:dk2>
          <a:srgbClr val="B00B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White Title Subtitle Numbers">
  <a:themeElements>
    <a:clrScheme name="White Title Subtitle Numbers 13">
      <a:dk1>
        <a:srgbClr val="000000"/>
      </a:dk1>
      <a:lt1>
        <a:srgbClr val="FFFFFF"/>
      </a:lt1>
      <a:dk2>
        <a:srgbClr val="B00B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hite Title Subtitle Numbers">
      <a:majorFont>
        <a:latin typeface="Calibri"/>
        <a:ea typeface=""/>
        <a:cs typeface=""/>
      </a:majorFont>
      <a:minorFont>
        <a:latin typeface="Palatino Linotyp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609600" marR="0" indent="-609600" algn="l" defTabSz="914400" rtl="0" eaLnBrk="1" fontAlgn="base" latinLnBrk="0" hangingPunct="1">
          <a:lnSpc>
            <a:spcPct val="100000"/>
          </a:lnSpc>
          <a:spcBef>
            <a:spcPct val="20000"/>
          </a:spcBef>
          <a:spcAft>
            <a:spcPct val="0"/>
          </a:spcAft>
          <a:buClr>
            <a:srgbClr val="75914D"/>
          </a:buClr>
          <a:buSzTx/>
          <a:buFontTx/>
          <a:buAutoNum type="arabicPeriod"/>
          <a:tabLst/>
          <a:defRPr kumimoji="0" lang="en-US" sz="3200" b="0" i="0" u="none" strike="noStrike" cap="none" normalizeH="0" baseline="0" smtClean="0">
            <a:ln>
              <a:noFill/>
            </a:ln>
            <a:solidFill>
              <a:schemeClr val="tx1"/>
            </a:solidFill>
            <a:effectLst/>
            <a:latin typeface="Palatino Linotype"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609600" marR="0" indent="-609600" algn="l" defTabSz="914400" rtl="0" eaLnBrk="1" fontAlgn="base" latinLnBrk="0" hangingPunct="1">
          <a:lnSpc>
            <a:spcPct val="100000"/>
          </a:lnSpc>
          <a:spcBef>
            <a:spcPct val="20000"/>
          </a:spcBef>
          <a:spcAft>
            <a:spcPct val="0"/>
          </a:spcAft>
          <a:buClr>
            <a:srgbClr val="75914D"/>
          </a:buClr>
          <a:buSzTx/>
          <a:buFontTx/>
          <a:buAutoNum type="arabicPeriod"/>
          <a:tabLst/>
          <a:defRPr kumimoji="0" lang="en-US" sz="3200" b="0" i="0" u="none" strike="noStrike" cap="none" normalizeH="0" baseline="0" smtClean="0">
            <a:ln>
              <a:noFill/>
            </a:ln>
            <a:solidFill>
              <a:schemeClr val="tx1"/>
            </a:solidFill>
            <a:effectLst/>
            <a:latin typeface="Palatino Linotype" pitchFamily="18" charset="0"/>
          </a:defRPr>
        </a:defPPr>
      </a:lstStyle>
    </a:lnDef>
  </a:objectDefaults>
  <a:extraClrSchemeLst>
    <a:extraClrScheme>
      <a:clrScheme name="White Title Subtitle Number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hite Title Subtitle Number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hite Title Subtitle Number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hite Title Subtitle Number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hite Title Subtitle Number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hite Title Subtitle Number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hite Title Subtitle Number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hite Title Subtitle Number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hite Title Subtitle Number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hite Title Subtitle Number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hite Title Subtitle Number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hite Title Subtitle Number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White Title Subtitle Numbers 13">
        <a:dk1>
          <a:srgbClr val="000000"/>
        </a:dk1>
        <a:lt1>
          <a:srgbClr val="FFFFFF"/>
        </a:lt1>
        <a:dk2>
          <a:srgbClr val="B00B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Table/Chart/Video Slide White">
  <a:themeElements>
    <a:clrScheme name="4_Table/Chart/Video Slide Whi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Table/Chart/Video Slide White">
      <a:majorFont>
        <a:latin typeface="Calibri"/>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Table/Chart/Video Slide Whi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Table/Chart/Video Slide Whi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Table/Chart/Video Slide Whi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Table/Chart/Video Slide Whi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Table/Chart/Video Slide Whi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Table/Chart/Video Slide Whi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Table/Chart/Video Slide Whi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Table/Chart/Video Slide Whi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Table/Chart/Video Slide Whi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Table/Chart/Video Slide Whi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Table/Chart/Video Slide Whi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Table/Chart/Video Slide Whi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able/Chart/Video Slide White">
  <a:themeElements>
    <a:clrScheme name="Table/Chart/Video Slide Whi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able/Chart/Video Slide White">
      <a:majorFont>
        <a:latin typeface="Calibri"/>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609600" marR="0" indent="-609600" algn="l" defTabSz="914400" rtl="0" eaLnBrk="1" fontAlgn="base" latinLnBrk="0" hangingPunct="1">
          <a:lnSpc>
            <a:spcPct val="100000"/>
          </a:lnSpc>
          <a:spcBef>
            <a:spcPct val="20000"/>
          </a:spcBef>
          <a:spcAft>
            <a:spcPct val="0"/>
          </a:spcAft>
          <a:buClr>
            <a:srgbClr val="75914D"/>
          </a:buClr>
          <a:buSzTx/>
          <a:buFontTx/>
          <a:buAutoNum type="arabicPeriod"/>
          <a:tabLst/>
          <a:defRPr kumimoji="0" lang="en-US" sz="3200" b="0" i="0" u="none" strike="noStrike" cap="none" normalizeH="0" baseline="0" smtClean="0">
            <a:ln>
              <a:noFill/>
            </a:ln>
            <a:solidFill>
              <a:schemeClr val="tx1"/>
            </a:solidFill>
            <a:effectLst/>
            <a:latin typeface="Palatino Linotype"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609600" marR="0" indent="-609600" algn="l" defTabSz="914400" rtl="0" eaLnBrk="1" fontAlgn="base" latinLnBrk="0" hangingPunct="1">
          <a:lnSpc>
            <a:spcPct val="100000"/>
          </a:lnSpc>
          <a:spcBef>
            <a:spcPct val="20000"/>
          </a:spcBef>
          <a:spcAft>
            <a:spcPct val="0"/>
          </a:spcAft>
          <a:buClr>
            <a:srgbClr val="75914D"/>
          </a:buClr>
          <a:buSzTx/>
          <a:buFontTx/>
          <a:buAutoNum type="arabicPeriod"/>
          <a:tabLst/>
          <a:defRPr kumimoji="0" lang="en-US" sz="3200" b="0" i="0" u="none" strike="noStrike" cap="none" normalizeH="0" baseline="0" smtClean="0">
            <a:ln>
              <a:noFill/>
            </a:ln>
            <a:solidFill>
              <a:schemeClr val="tx1"/>
            </a:solidFill>
            <a:effectLst/>
            <a:latin typeface="Palatino Linotype" pitchFamily="18" charset="0"/>
          </a:defRPr>
        </a:defPPr>
      </a:lstStyle>
    </a:lnDef>
  </a:objectDefaults>
  <a:extraClrSchemeLst>
    <a:extraClrScheme>
      <a:clrScheme name="Table/Chart/Video Slide Whi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able/Chart/Video Slide Whi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able/Chart/Video Slide Whi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able/Chart/Video Slide Whi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able/Chart/Video Slide Whi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able/Chart/Video Slide Whi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able/Chart/Video Slide Whi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able/Chart/Video Slide Whi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able/Chart/Video Slide Whi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able/Chart/Video Slide Whi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able/Chart/Video Slide Whi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able/Chart/Video Slide Whi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White Title Text and Bullets">
  <a:themeElements>
    <a:clrScheme name="White Title Text and Bullets 13">
      <a:dk1>
        <a:srgbClr val="000000"/>
      </a:dk1>
      <a:lt1>
        <a:srgbClr val="FFFFFF"/>
      </a:lt1>
      <a:dk2>
        <a:srgbClr val="B00B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hite Title Text and Bullets">
      <a:majorFont>
        <a:latin typeface="Calibri"/>
        <a:ea typeface=""/>
        <a:cs typeface=""/>
      </a:majorFont>
      <a:minorFont>
        <a:latin typeface="Palatino Linotyp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609600" marR="0" indent="-609600" algn="l" defTabSz="914400" rtl="0" eaLnBrk="1" fontAlgn="base" latinLnBrk="0" hangingPunct="1">
          <a:lnSpc>
            <a:spcPct val="100000"/>
          </a:lnSpc>
          <a:spcBef>
            <a:spcPct val="20000"/>
          </a:spcBef>
          <a:spcAft>
            <a:spcPct val="0"/>
          </a:spcAft>
          <a:buClr>
            <a:srgbClr val="75914D"/>
          </a:buClr>
          <a:buSzTx/>
          <a:buFontTx/>
          <a:buAutoNum type="arabicPeriod"/>
          <a:tabLst/>
          <a:defRPr kumimoji="0" lang="en-US" sz="3200" b="0" i="0" u="none" strike="noStrike" cap="none" normalizeH="0" baseline="0" smtClean="0">
            <a:ln>
              <a:noFill/>
            </a:ln>
            <a:solidFill>
              <a:schemeClr val="tx1"/>
            </a:solidFill>
            <a:effectLst/>
            <a:latin typeface="Palatino Linotype"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609600" marR="0" indent="-609600" algn="l" defTabSz="914400" rtl="0" eaLnBrk="1" fontAlgn="base" latinLnBrk="0" hangingPunct="1">
          <a:lnSpc>
            <a:spcPct val="100000"/>
          </a:lnSpc>
          <a:spcBef>
            <a:spcPct val="20000"/>
          </a:spcBef>
          <a:spcAft>
            <a:spcPct val="0"/>
          </a:spcAft>
          <a:buClr>
            <a:srgbClr val="75914D"/>
          </a:buClr>
          <a:buSzTx/>
          <a:buFontTx/>
          <a:buAutoNum type="arabicPeriod"/>
          <a:tabLst/>
          <a:defRPr kumimoji="0" lang="en-US" sz="3200" b="0" i="0" u="none" strike="noStrike" cap="none" normalizeH="0" baseline="0" smtClean="0">
            <a:ln>
              <a:noFill/>
            </a:ln>
            <a:solidFill>
              <a:schemeClr val="tx1"/>
            </a:solidFill>
            <a:effectLst/>
            <a:latin typeface="Palatino Linotype" pitchFamily="18" charset="0"/>
          </a:defRPr>
        </a:defPPr>
      </a:lstStyle>
    </a:lnDef>
  </a:objectDefaults>
  <a:extraClrSchemeLst>
    <a:extraClrScheme>
      <a:clrScheme name="White Title Text and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hite Title Text and Bullet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hite Title Text and Bullet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hite Title Text and Bullet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hite Title Text and Bullet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hite Title Text and Bullet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hite Title Text and Bullet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hite Title Text and Bullet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hite Title Text and Bullet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hite Title Text and Bullet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hite Title Text and Bullet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hite Title Text and Bullet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White Title Text and Bullets 13">
        <a:dk1>
          <a:srgbClr val="000000"/>
        </a:dk1>
        <a:lt1>
          <a:srgbClr val="FFFFFF"/>
        </a:lt1>
        <a:dk2>
          <a:srgbClr val="B00B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White Title Subtitle Numbers">
  <a:themeElements>
    <a:clrScheme name="White Title Subtitle Numbers 13">
      <a:dk1>
        <a:srgbClr val="000000"/>
      </a:dk1>
      <a:lt1>
        <a:srgbClr val="FFFFFF"/>
      </a:lt1>
      <a:dk2>
        <a:srgbClr val="B00B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609600" marR="0" indent="-609600" algn="l" defTabSz="914400" rtl="0" eaLnBrk="1" fontAlgn="base" latinLnBrk="0" hangingPunct="1">
          <a:lnSpc>
            <a:spcPct val="100000"/>
          </a:lnSpc>
          <a:spcBef>
            <a:spcPct val="20000"/>
          </a:spcBef>
          <a:spcAft>
            <a:spcPct val="0"/>
          </a:spcAft>
          <a:buClr>
            <a:srgbClr val="75914D"/>
          </a:buClr>
          <a:buSzTx/>
          <a:buFontTx/>
          <a:buAutoNum type="arabicPeriod"/>
          <a:tabLst/>
          <a:defRPr kumimoji="0" lang="en-US" sz="3200" b="0" i="0" u="none" strike="noStrike" cap="none" normalizeH="0" baseline="0" smtClean="0">
            <a:ln>
              <a:noFill/>
            </a:ln>
            <a:solidFill>
              <a:schemeClr val="tx1"/>
            </a:solidFill>
            <a:effectLst/>
            <a:latin typeface="Palatino Linotype" pitchFamily="1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609600" marR="0" indent="-609600" algn="l" defTabSz="914400" rtl="0" eaLnBrk="1" fontAlgn="base" latinLnBrk="0" hangingPunct="1">
          <a:lnSpc>
            <a:spcPct val="100000"/>
          </a:lnSpc>
          <a:spcBef>
            <a:spcPct val="20000"/>
          </a:spcBef>
          <a:spcAft>
            <a:spcPct val="0"/>
          </a:spcAft>
          <a:buClr>
            <a:srgbClr val="75914D"/>
          </a:buClr>
          <a:buSzTx/>
          <a:buFontTx/>
          <a:buAutoNum type="arabicPeriod"/>
          <a:tabLst/>
          <a:defRPr kumimoji="0" lang="en-US" sz="3200" b="0" i="0" u="none" strike="noStrike" cap="none" normalizeH="0" baseline="0" smtClean="0">
            <a:ln>
              <a:noFill/>
            </a:ln>
            <a:solidFill>
              <a:schemeClr val="tx1"/>
            </a:solidFill>
            <a:effectLst/>
            <a:latin typeface="Palatino Linotype" pitchFamily="18" charset="0"/>
          </a:defRPr>
        </a:defPPr>
      </a:lstStyle>
    </a:lnDef>
  </a:objectDefaults>
  <a:extraClrSchemeLst>
    <a:extraClrScheme>
      <a:clrScheme name="White Title Subtitle Number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hite Title Subtitle Number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hite Title Subtitle Number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hite Title Subtitle Number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hite Title Subtitle Number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hite Title Subtitle Number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hite Title Subtitle Number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hite Title Subtitle Number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hite Title Subtitle Number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hite Title Subtitle Number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hite Title Subtitle Number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hite Title Subtitle Number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White Title Subtitle Numbers 13">
        <a:dk1>
          <a:srgbClr val="000000"/>
        </a:dk1>
        <a:lt1>
          <a:srgbClr val="FFFFFF"/>
        </a:lt1>
        <a:dk2>
          <a:srgbClr val="B00B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5407</TotalTime>
  <Words>13400</Words>
  <Application>Microsoft Macintosh PowerPoint</Application>
  <PresentationFormat>On-screen Show (4:3)</PresentationFormat>
  <Paragraphs>777</Paragraphs>
  <Slides>176</Slides>
  <Notes>1</Notes>
  <HiddenSlides>0</HiddenSlides>
  <MMClips>0</MMClips>
  <ScaleCrop>false</ScaleCrop>
  <HeadingPairs>
    <vt:vector size="4" baseType="variant">
      <vt:variant>
        <vt:lpstr>Theme</vt:lpstr>
      </vt:variant>
      <vt:variant>
        <vt:i4>7</vt:i4>
      </vt:variant>
      <vt:variant>
        <vt:lpstr>Slide Titles</vt:lpstr>
      </vt:variant>
      <vt:variant>
        <vt:i4>176</vt:i4>
      </vt:variant>
    </vt:vector>
  </HeadingPairs>
  <TitlesOfParts>
    <vt:vector size="183" baseType="lpstr">
      <vt:lpstr>Office Theme</vt:lpstr>
      <vt:lpstr>1_Title Slide</vt:lpstr>
      <vt:lpstr>2_White Title Subtitle Numbers</vt:lpstr>
      <vt:lpstr>4_Table/Chart/Video Slide White</vt:lpstr>
      <vt:lpstr>Table/Chart/Video Slide White</vt:lpstr>
      <vt:lpstr>2_White Title Text and Bullets</vt:lpstr>
      <vt:lpstr>1_White Title Subtitle Numbers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Discuss: </vt:lpstr>
      <vt:lpstr>Response </vt:lpstr>
      <vt:lpstr> Response </vt:lpstr>
      <vt:lpstr>Tone #10 </vt:lpstr>
      <vt:lpstr>PowerPoint Presentation</vt:lpstr>
      <vt:lpstr> Response </vt:lpstr>
      <vt:lpstr> Response </vt:lpstr>
      <vt:lpstr> Diction #1 </vt:lpstr>
      <vt:lpstr>PowerPoint Presentation</vt:lpstr>
      <vt:lpstr>1.  An antidote is something that  counteracts a poison.  By associating  antidote with the restoration of ability  to feel for another, Kingsolver implies  that the inability to feel for another is  a poison.  Further, this poison is so  noxious as to take us to the edge of  numbness. 2.  The use of the word gift instead of  antidote weakens the precision of the  sentence and takes away its power of  association.  Gift is a much more general  word than antidote, and it does not offer  the implicit judgment about the inability  to feel for another.</vt:lpstr>
      <vt:lpstr>Diction #2</vt:lpstr>
      <vt:lpstr> Discuss: </vt:lpstr>
      <vt:lpstr> Response </vt:lpstr>
      <vt:lpstr>Diction #3</vt:lpstr>
      <vt:lpstr> Discuss: </vt:lpstr>
      <vt:lpstr>Response</vt:lpstr>
      <vt:lpstr>Diction #4</vt:lpstr>
      <vt:lpstr>PowerPoint Presentation</vt:lpstr>
      <vt:lpstr>Response</vt:lpstr>
      <vt:lpstr>Diction #5</vt:lpstr>
      <vt:lpstr>Discuss:</vt:lpstr>
      <vt:lpstr>Response</vt:lpstr>
      <vt:lpstr>Diction #6</vt:lpstr>
      <vt:lpstr>Discuss:</vt:lpstr>
      <vt:lpstr>Response</vt:lpstr>
      <vt:lpstr>Diction #7</vt:lpstr>
      <vt:lpstr>Discuss:</vt:lpstr>
      <vt:lpstr>Response</vt:lpstr>
      <vt:lpstr>Diction #8</vt:lpstr>
      <vt:lpstr>Discuss:</vt:lpstr>
      <vt:lpstr>Response</vt:lpstr>
      <vt:lpstr>Diction #8</vt:lpstr>
      <vt:lpstr>Discuss:</vt:lpstr>
      <vt:lpstr>Response</vt:lpstr>
      <vt:lpstr>Diction #9</vt:lpstr>
      <vt:lpstr>PowerPoint Presentation</vt:lpstr>
      <vt:lpstr>Response</vt:lpstr>
      <vt:lpstr>Diction #10</vt:lpstr>
      <vt:lpstr>Discuss: </vt:lpstr>
      <vt:lpstr>Response</vt:lpstr>
      <vt:lpstr>Detail #1</vt:lpstr>
      <vt:lpstr>Discuss:</vt:lpstr>
      <vt:lpstr>Response</vt:lpstr>
      <vt:lpstr>Response (continued)</vt:lpstr>
      <vt:lpstr>Detail #2</vt:lpstr>
      <vt:lpstr>Discuss:</vt:lpstr>
      <vt:lpstr>Response</vt:lpstr>
      <vt:lpstr>Detail #3</vt:lpstr>
      <vt:lpstr>Discuss:</vt:lpstr>
      <vt:lpstr>Response</vt:lpstr>
      <vt:lpstr>Detail #4</vt:lpstr>
      <vt:lpstr>Discuss:</vt:lpstr>
      <vt:lpstr>Response</vt:lpstr>
      <vt:lpstr>Detail #5</vt:lpstr>
      <vt:lpstr>Discuss:</vt:lpstr>
      <vt:lpstr>Response</vt:lpstr>
      <vt:lpstr>Response (continued)</vt:lpstr>
      <vt:lpstr>Detail #6</vt:lpstr>
      <vt:lpstr>Discuss:</vt:lpstr>
      <vt:lpstr>Response</vt:lpstr>
      <vt:lpstr>Response (continued)</vt:lpstr>
      <vt:lpstr>Detail #7</vt:lpstr>
      <vt:lpstr>Discuss:</vt:lpstr>
      <vt:lpstr>Response</vt:lpstr>
      <vt:lpstr>Response  (continued)</vt:lpstr>
      <vt:lpstr>Detail #8</vt:lpstr>
      <vt:lpstr>Discuss:</vt:lpstr>
      <vt:lpstr>Response</vt:lpstr>
      <vt:lpstr>Detail #9</vt:lpstr>
      <vt:lpstr>Discuss:</vt:lpstr>
      <vt:lpstr>Response</vt:lpstr>
      <vt:lpstr>Detail #10</vt:lpstr>
      <vt:lpstr>Discuss:</vt:lpstr>
      <vt:lpstr>Response</vt:lpstr>
      <vt:lpstr>Response</vt:lpstr>
      <vt:lpstr>Imagery #1</vt:lpstr>
      <vt:lpstr>Discuss:</vt:lpstr>
      <vt:lpstr>Response</vt:lpstr>
      <vt:lpstr>Imagery #2</vt:lpstr>
      <vt:lpstr>Discuss:</vt:lpstr>
      <vt:lpstr>Response</vt:lpstr>
      <vt:lpstr>Imagery #3</vt:lpstr>
      <vt:lpstr> Discuss:</vt:lpstr>
      <vt:lpstr>Response</vt:lpstr>
      <vt:lpstr>Imagery #4</vt:lpstr>
      <vt:lpstr>Discuss:</vt:lpstr>
      <vt:lpstr>Response</vt:lpstr>
      <vt:lpstr>Response</vt:lpstr>
      <vt:lpstr>Imagery #5</vt:lpstr>
      <vt:lpstr>     Discuss:</vt:lpstr>
      <vt:lpstr>Response</vt:lpstr>
      <vt:lpstr>Imagery #6</vt:lpstr>
      <vt:lpstr> Discuss:</vt:lpstr>
      <vt:lpstr>Response</vt:lpstr>
      <vt:lpstr>Response</vt:lpstr>
      <vt:lpstr>Imagery #7</vt:lpstr>
      <vt:lpstr>Discuss:</vt:lpstr>
      <vt:lpstr>Response</vt:lpstr>
      <vt:lpstr>Response</vt:lpstr>
      <vt:lpstr>Imagery #8</vt:lpstr>
      <vt:lpstr> Discuss:</vt:lpstr>
      <vt:lpstr>Response</vt:lpstr>
      <vt:lpstr>Response</vt:lpstr>
      <vt:lpstr>Imagery #9</vt:lpstr>
      <vt:lpstr> Discuss:</vt:lpstr>
      <vt:lpstr>Response</vt:lpstr>
      <vt:lpstr>Imagery #10</vt:lpstr>
      <vt:lpstr> Discuss:</vt:lpstr>
      <vt:lpstr>Response</vt:lpstr>
      <vt:lpstr>Syntax #1</vt:lpstr>
      <vt:lpstr>Discuss:</vt:lpstr>
      <vt:lpstr>Response</vt:lpstr>
      <vt:lpstr>Response</vt:lpstr>
      <vt:lpstr>Syntax #2</vt:lpstr>
      <vt:lpstr>Discuss:</vt:lpstr>
      <vt:lpstr>Response</vt:lpstr>
      <vt:lpstr>Syntax #3</vt:lpstr>
      <vt:lpstr> Discuss:</vt:lpstr>
      <vt:lpstr>Response</vt:lpstr>
      <vt:lpstr>Syntax #4</vt:lpstr>
      <vt:lpstr> Discuss:</vt:lpstr>
      <vt:lpstr>Response</vt:lpstr>
      <vt:lpstr>Response</vt:lpstr>
      <vt:lpstr>Syntax #5</vt:lpstr>
      <vt:lpstr>     Discuss:</vt:lpstr>
      <vt:lpstr>Response</vt:lpstr>
      <vt:lpstr>Syntax #6</vt:lpstr>
      <vt:lpstr>Discuss:</vt:lpstr>
      <vt:lpstr>Response</vt:lpstr>
      <vt:lpstr>Response</vt:lpstr>
      <vt:lpstr>Syntax #7</vt:lpstr>
      <vt:lpstr>Discuss:</vt:lpstr>
      <vt:lpstr>Response</vt:lpstr>
      <vt:lpstr>Syntax #8</vt:lpstr>
      <vt:lpstr>Discuss:</vt:lpstr>
      <vt:lpstr>Response</vt:lpstr>
      <vt:lpstr>Syntax #9</vt:lpstr>
      <vt:lpstr>    Discuss:</vt:lpstr>
      <vt:lpstr>Response</vt:lpstr>
      <vt:lpstr>Syntax #10</vt:lpstr>
      <vt:lpstr>Discuss:</vt:lpstr>
      <vt:lpstr>Response</vt:lpstr>
    </vt:vector>
  </TitlesOfParts>
  <Company>PCSD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PCSD</dc:creator>
  <cp:lastModifiedBy>Sandra Effinger</cp:lastModifiedBy>
  <cp:revision>151</cp:revision>
  <dcterms:created xsi:type="dcterms:W3CDTF">2014-01-01T06:10:44Z</dcterms:created>
  <dcterms:modified xsi:type="dcterms:W3CDTF">2021-02-19T20:27:52Z</dcterms:modified>
</cp:coreProperties>
</file>